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ags/tag3.xml" ContentType="application/vnd.openxmlformats-officedocument.presentationml.tags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21"/>
  </p:notesMasterIdLst>
  <p:sldIdLst>
    <p:sldId id="257" r:id="rId2"/>
    <p:sldId id="272" r:id="rId3"/>
    <p:sldId id="273" r:id="rId4"/>
    <p:sldId id="274" r:id="rId5"/>
    <p:sldId id="275" r:id="rId6"/>
    <p:sldId id="276" r:id="rId7"/>
    <p:sldId id="277" r:id="rId8"/>
    <p:sldId id="290" r:id="rId9"/>
    <p:sldId id="260" r:id="rId10"/>
    <p:sldId id="261" r:id="rId11"/>
    <p:sldId id="291" r:id="rId12"/>
    <p:sldId id="262" r:id="rId13"/>
    <p:sldId id="280" r:id="rId14"/>
    <p:sldId id="293" r:id="rId15"/>
    <p:sldId id="294" r:id="rId16"/>
    <p:sldId id="295" r:id="rId17"/>
    <p:sldId id="264" r:id="rId18"/>
    <p:sldId id="292" r:id="rId19"/>
    <p:sldId id="271" r:id="rId20"/>
  </p:sldIdLst>
  <p:sldSz cx="12192000" cy="6858000"/>
  <p:notesSz cx="7019925" cy="93059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21639" autoAdjust="0"/>
    <p:restoredTop sz="94660"/>
  </p:normalViewPr>
  <p:slideViewPr>
    <p:cSldViewPr snapToGrid="0">
      <p:cViewPr varScale="1">
        <p:scale>
          <a:sx n="83" d="100"/>
          <a:sy n="83" d="100"/>
        </p:scale>
        <p:origin x="384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55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5_1">
  <dgm:title val=""/>
  <dgm:desc val=""/>
  <dgm:catLst>
    <dgm:cat type="accent5" pri="11100"/>
  </dgm:catLst>
  <dgm:styleLbl name="node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5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5">
        <a:tint val="40000"/>
      </a:schemeClr>
    </dgm:fillClrLst>
    <dgm:linClrLst meth="repeat">
      <a:schemeClr val="accent5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5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5">
        <a:tint val="60000"/>
      </a:schemeClr>
    </dgm:fillClrLst>
    <dgm:linClrLst meth="repeat">
      <a:schemeClr val="accent5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accent5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5"/>
    </dgm:fillClrLst>
    <dgm:linClrLst meth="repeat">
      <a:schemeClr val="accent5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/>
    </dgm:fillClrLst>
    <dgm:linClrLst meth="repeat">
      <a:schemeClr val="accent5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5">
        <a:alpha val="4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5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5">
        <a:alpha val="90000"/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8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D58AC7A-7B0E-4A8C-BFD7-96781112F9EA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en-US"/>
        </a:p>
      </dgm:t>
    </dgm:pt>
    <dgm:pt modelId="{21B04D21-B3F2-4218-87CA-F7D0C0844918}">
      <dgm:prSet phldrT="[Text]" custT="1"/>
      <dgm:spPr/>
      <dgm:t>
        <a:bodyPr/>
        <a:lstStyle/>
        <a:p>
          <a:r>
            <a:rPr lang="en-US" sz="4800" dirty="0" smtClean="0"/>
            <a:t>Phase 1</a:t>
          </a:r>
          <a:endParaRPr lang="en-US" sz="4800" dirty="0"/>
        </a:p>
      </dgm:t>
    </dgm:pt>
    <dgm:pt modelId="{B91FA8B5-03A6-4BCF-B7CB-F9B30EE7AB21}" type="parTrans" cxnId="{1596125F-399E-4123-A465-9913AAE1F831}">
      <dgm:prSet/>
      <dgm:spPr/>
      <dgm:t>
        <a:bodyPr/>
        <a:lstStyle/>
        <a:p>
          <a:endParaRPr lang="en-US"/>
        </a:p>
      </dgm:t>
    </dgm:pt>
    <dgm:pt modelId="{BF841FE6-5014-4C84-BC43-CDD8DA990FE1}" type="sibTrans" cxnId="{1596125F-399E-4123-A465-9913AAE1F831}">
      <dgm:prSet/>
      <dgm:spPr/>
      <dgm:t>
        <a:bodyPr/>
        <a:lstStyle/>
        <a:p>
          <a:endParaRPr lang="en-US"/>
        </a:p>
      </dgm:t>
    </dgm:pt>
    <dgm:pt modelId="{83A5C7F0-DEF4-4E4B-9CE2-97E9087032DD}">
      <dgm:prSet phldrT="[Text]"/>
      <dgm:spPr/>
      <dgm:t>
        <a:bodyPr/>
        <a:lstStyle/>
        <a:p>
          <a:r>
            <a:rPr lang="en-US" dirty="0" smtClean="0"/>
            <a:t>Empowerment workshop for </a:t>
          </a:r>
          <a:r>
            <a:rPr lang="en-US" dirty="0" smtClean="0"/>
            <a:t>peer </a:t>
          </a:r>
          <a:r>
            <a:rPr lang="en-US" dirty="0" smtClean="0"/>
            <a:t>mentors</a:t>
          </a:r>
          <a:endParaRPr lang="en-US" dirty="0"/>
        </a:p>
      </dgm:t>
    </dgm:pt>
    <dgm:pt modelId="{F9E46AC3-C804-4856-9021-02B4A36EF110}" type="parTrans" cxnId="{6A057F23-145D-4A57-B6A2-1E3C88B738CD}">
      <dgm:prSet/>
      <dgm:spPr/>
      <dgm:t>
        <a:bodyPr/>
        <a:lstStyle/>
        <a:p>
          <a:endParaRPr lang="en-US"/>
        </a:p>
      </dgm:t>
    </dgm:pt>
    <dgm:pt modelId="{9B33E2DF-8B79-49CC-944D-6FB775BBF806}" type="sibTrans" cxnId="{6A057F23-145D-4A57-B6A2-1E3C88B738CD}">
      <dgm:prSet/>
      <dgm:spPr/>
      <dgm:t>
        <a:bodyPr/>
        <a:lstStyle/>
        <a:p>
          <a:endParaRPr lang="en-US"/>
        </a:p>
      </dgm:t>
    </dgm:pt>
    <dgm:pt modelId="{E62EB534-A408-45CC-885F-C5A875A0A6D5}">
      <dgm:prSet phldrT="[Text]" custT="1"/>
      <dgm:spPr/>
      <dgm:t>
        <a:bodyPr/>
        <a:lstStyle/>
        <a:p>
          <a:r>
            <a:rPr lang="en-US" sz="4800" dirty="0" smtClean="0"/>
            <a:t>Phase 2</a:t>
          </a:r>
          <a:endParaRPr lang="en-US" sz="4800" dirty="0"/>
        </a:p>
      </dgm:t>
    </dgm:pt>
    <dgm:pt modelId="{880718B1-F9A7-4ADE-A877-5E28834E7139}" type="parTrans" cxnId="{4FE4FE5E-C238-4283-9139-12090B50D13C}">
      <dgm:prSet/>
      <dgm:spPr/>
      <dgm:t>
        <a:bodyPr/>
        <a:lstStyle/>
        <a:p>
          <a:endParaRPr lang="en-US"/>
        </a:p>
      </dgm:t>
    </dgm:pt>
    <dgm:pt modelId="{2B899713-B077-4119-B6DD-50920AB74CE3}" type="sibTrans" cxnId="{4FE4FE5E-C238-4283-9139-12090B50D13C}">
      <dgm:prSet/>
      <dgm:spPr/>
      <dgm:t>
        <a:bodyPr/>
        <a:lstStyle/>
        <a:p>
          <a:endParaRPr lang="en-US"/>
        </a:p>
      </dgm:t>
    </dgm:pt>
    <dgm:pt modelId="{705704B7-BCBB-49D3-A138-38077CA9FD23}">
      <dgm:prSet phldrT="[Text]"/>
      <dgm:spPr/>
      <dgm:t>
        <a:bodyPr/>
        <a:lstStyle/>
        <a:p>
          <a:r>
            <a:rPr lang="en-US" dirty="0" smtClean="0"/>
            <a:t>Exercise training module for MCI patients </a:t>
          </a:r>
          <a:endParaRPr lang="en-US" dirty="0"/>
        </a:p>
      </dgm:t>
    </dgm:pt>
    <dgm:pt modelId="{A1963A37-BD5C-4E83-A54A-420711622039}" type="parTrans" cxnId="{E7239C1C-8537-4BB5-B244-40763C7CADD3}">
      <dgm:prSet/>
      <dgm:spPr/>
      <dgm:t>
        <a:bodyPr/>
        <a:lstStyle/>
        <a:p>
          <a:endParaRPr lang="en-US"/>
        </a:p>
      </dgm:t>
    </dgm:pt>
    <dgm:pt modelId="{CC7B141B-2C79-4FDB-8B09-6B7FB4347288}" type="sibTrans" cxnId="{E7239C1C-8537-4BB5-B244-40763C7CADD3}">
      <dgm:prSet/>
      <dgm:spPr/>
      <dgm:t>
        <a:bodyPr/>
        <a:lstStyle/>
        <a:p>
          <a:endParaRPr lang="en-US"/>
        </a:p>
      </dgm:t>
    </dgm:pt>
    <dgm:pt modelId="{B76D0518-E0CA-4578-87D2-27978978EFFF}" type="pres">
      <dgm:prSet presAssocID="{1D58AC7A-7B0E-4A8C-BFD7-96781112F9EA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57D8AB91-2A7E-45C6-8887-0626EB7ABDE4}" type="pres">
      <dgm:prSet presAssocID="{21B04D21-B3F2-4218-87CA-F7D0C0844918}" presName="linNode" presStyleCnt="0"/>
      <dgm:spPr/>
    </dgm:pt>
    <dgm:pt modelId="{363F4480-F554-4639-BECC-D841E1462915}" type="pres">
      <dgm:prSet presAssocID="{21B04D21-B3F2-4218-87CA-F7D0C0844918}" presName="parentText" presStyleLbl="node1" presStyleIdx="0" presStyleCnt="2" custScaleX="6608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ED7B0D4-C627-44CD-82C2-FE629ABB0664}" type="pres">
      <dgm:prSet presAssocID="{21B04D21-B3F2-4218-87CA-F7D0C0844918}" presName="descendantText" presStyleLbl="align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76FB50C-349E-4F1F-A141-4EE3338271BA}" type="pres">
      <dgm:prSet presAssocID="{BF841FE6-5014-4C84-BC43-CDD8DA990FE1}" presName="sp" presStyleCnt="0"/>
      <dgm:spPr/>
    </dgm:pt>
    <dgm:pt modelId="{4663C775-C057-400B-AEBA-D812CAFB4FE3}" type="pres">
      <dgm:prSet presAssocID="{E62EB534-A408-45CC-885F-C5A875A0A6D5}" presName="linNode" presStyleCnt="0"/>
      <dgm:spPr/>
    </dgm:pt>
    <dgm:pt modelId="{EBBE5BA8-798A-4088-B5BD-A0F2FCE932DA}" type="pres">
      <dgm:prSet presAssocID="{E62EB534-A408-45CC-885F-C5A875A0A6D5}" presName="parentText" presStyleLbl="node1" presStyleIdx="1" presStyleCnt="2" custScaleX="65565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F64B525-C3ED-4318-B144-97AA26AC2342}" type="pres">
      <dgm:prSet presAssocID="{E62EB534-A408-45CC-885F-C5A875A0A6D5}" presName="descendantText" presStyleLbl="align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BDDDC0C9-463B-4857-AB30-F257A0E3EA34}" type="presOf" srcId="{21B04D21-B3F2-4218-87CA-F7D0C0844918}" destId="{363F4480-F554-4639-BECC-D841E1462915}" srcOrd="0" destOrd="0" presId="urn:microsoft.com/office/officeart/2005/8/layout/vList5"/>
    <dgm:cxn modelId="{D409514B-0170-4685-8B1A-9E8EEB465457}" type="presOf" srcId="{E62EB534-A408-45CC-885F-C5A875A0A6D5}" destId="{EBBE5BA8-798A-4088-B5BD-A0F2FCE932DA}" srcOrd="0" destOrd="0" presId="urn:microsoft.com/office/officeart/2005/8/layout/vList5"/>
    <dgm:cxn modelId="{1596125F-399E-4123-A465-9913AAE1F831}" srcId="{1D58AC7A-7B0E-4A8C-BFD7-96781112F9EA}" destId="{21B04D21-B3F2-4218-87CA-F7D0C0844918}" srcOrd="0" destOrd="0" parTransId="{B91FA8B5-03A6-4BCF-B7CB-F9B30EE7AB21}" sibTransId="{BF841FE6-5014-4C84-BC43-CDD8DA990FE1}"/>
    <dgm:cxn modelId="{6A057F23-145D-4A57-B6A2-1E3C88B738CD}" srcId="{21B04D21-B3F2-4218-87CA-F7D0C0844918}" destId="{83A5C7F0-DEF4-4E4B-9CE2-97E9087032DD}" srcOrd="0" destOrd="0" parTransId="{F9E46AC3-C804-4856-9021-02B4A36EF110}" sibTransId="{9B33E2DF-8B79-49CC-944D-6FB775BBF806}"/>
    <dgm:cxn modelId="{E7239C1C-8537-4BB5-B244-40763C7CADD3}" srcId="{E62EB534-A408-45CC-885F-C5A875A0A6D5}" destId="{705704B7-BCBB-49D3-A138-38077CA9FD23}" srcOrd="0" destOrd="0" parTransId="{A1963A37-BD5C-4E83-A54A-420711622039}" sibTransId="{CC7B141B-2C79-4FDB-8B09-6B7FB4347288}"/>
    <dgm:cxn modelId="{82875795-7291-4827-AB17-584C345B659A}" type="presOf" srcId="{705704B7-BCBB-49D3-A138-38077CA9FD23}" destId="{DF64B525-C3ED-4318-B144-97AA26AC2342}" srcOrd="0" destOrd="0" presId="urn:microsoft.com/office/officeart/2005/8/layout/vList5"/>
    <dgm:cxn modelId="{97BA228B-634E-4853-9884-1C7B3A49353B}" type="presOf" srcId="{83A5C7F0-DEF4-4E4B-9CE2-97E9087032DD}" destId="{4ED7B0D4-C627-44CD-82C2-FE629ABB0664}" srcOrd="0" destOrd="0" presId="urn:microsoft.com/office/officeart/2005/8/layout/vList5"/>
    <dgm:cxn modelId="{4FE4FE5E-C238-4283-9139-12090B50D13C}" srcId="{1D58AC7A-7B0E-4A8C-BFD7-96781112F9EA}" destId="{E62EB534-A408-45CC-885F-C5A875A0A6D5}" srcOrd="1" destOrd="0" parTransId="{880718B1-F9A7-4ADE-A877-5E28834E7139}" sibTransId="{2B899713-B077-4119-B6DD-50920AB74CE3}"/>
    <dgm:cxn modelId="{309C168F-3B4F-4E96-9DAB-70A4E5947C32}" type="presOf" srcId="{1D58AC7A-7B0E-4A8C-BFD7-96781112F9EA}" destId="{B76D0518-E0CA-4578-87D2-27978978EFFF}" srcOrd="0" destOrd="0" presId="urn:microsoft.com/office/officeart/2005/8/layout/vList5"/>
    <dgm:cxn modelId="{2BEB0C8A-2EBD-4693-A867-5B6ADA93F9FB}" type="presParOf" srcId="{B76D0518-E0CA-4578-87D2-27978978EFFF}" destId="{57D8AB91-2A7E-45C6-8887-0626EB7ABDE4}" srcOrd="0" destOrd="0" presId="urn:microsoft.com/office/officeart/2005/8/layout/vList5"/>
    <dgm:cxn modelId="{691FF376-C855-4F96-909D-DB90A572908F}" type="presParOf" srcId="{57D8AB91-2A7E-45C6-8887-0626EB7ABDE4}" destId="{363F4480-F554-4639-BECC-D841E1462915}" srcOrd="0" destOrd="0" presId="urn:microsoft.com/office/officeart/2005/8/layout/vList5"/>
    <dgm:cxn modelId="{A8B97770-5D38-4663-A5B6-49ECC8A4C3F8}" type="presParOf" srcId="{57D8AB91-2A7E-45C6-8887-0626EB7ABDE4}" destId="{4ED7B0D4-C627-44CD-82C2-FE629ABB0664}" srcOrd="1" destOrd="0" presId="urn:microsoft.com/office/officeart/2005/8/layout/vList5"/>
    <dgm:cxn modelId="{417B7809-5B40-49F2-9C47-A3CC460E8ADA}" type="presParOf" srcId="{B76D0518-E0CA-4578-87D2-27978978EFFF}" destId="{A76FB50C-349E-4F1F-A141-4EE3338271BA}" srcOrd="1" destOrd="0" presId="urn:microsoft.com/office/officeart/2005/8/layout/vList5"/>
    <dgm:cxn modelId="{8A9405E7-DCC1-48B1-AD52-AA70F47E93F3}" type="presParOf" srcId="{B76D0518-E0CA-4578-87D2-27978978EFFF}" destId="{4663C775-C057-400B-AEBA-D812CAFB4FE3}" srcOrd="2" destOrd="0" presId="urn:microsoft.com/office/officeart/2005/8/layout/vList5"/>
    <dgm:cxn modelId="{B751213D-25FC-45C0-B208-65464D60AE9D}" type="presParOf" srcId="{4663C775-C057-400B-AEBA-D812CAFB4FE3}" destId="{EBBE5BA8-798A-4088-B5BD-A0F2FCE932DA}" srcOrd="0" destOrd="0" presId="urn:microsoft.com/office/officeart/2005/8/layout/vList5"/>
    <dgm:cxn modelId="{FE4F142B-E033-47E0-B14C-0EE59DE70218}" type="presParOf" srcId="{4663C775-C057-400B-AEBA-D812CAFB4FE3}" destId="{DF64B525-C3ED-4318-B144-97AA26AC2342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77D122-21CB-4899-9F97-DC25EE445F97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40E82F5D-9B97-46C0-BA56-F4CEE4BD4740}">
      <dgm:prSet phldrT="[文字]" custT="1"/>
      <dgm:spPr/>
      <dgm:t>
        <a:bodyPr/>
        <a:lstStyle/>
        <a:p>
          <a:r>
            <a: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Pre-exercise Educational Module</a:t>
          </a:r>
        </a:p>
        <a:p>
          <a:r>
            <a: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(1 session/week x 2 sessions; 90 minutes/session) </a:t>
          </a:r>
          <a:endParaRPr lang="zh-TW" alt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DD284A4E-3351-45EB-8922-90BEEAF07AF9}" type="parTrans" cxnId="{7FEEC2A7-E4C4-49CB-9F66-EF017F4D1C54}">
      <dgm:prSet/>
      <dgm:spPr/>
      <dgm:t>
        <a:bodyPr/>
        <a:lstStyle/>
        <a:p>
          <a:endParaRPr lang="zh-TW" altLang="en-US"/>
        </a:p>
      </dgm:t>
    </dgm:pt>
    <dgm:pt modelId="{91D9C774-EA94-43C2-B8CB-943203B550FB}" type="sibTrans" cxnId="{7FEEC2A7-E4C4-49CB-9F66-EF017F4D1C54}">
      <dgm:prSet/>
      <dgm:spPr/>
      <dgm:t>
        <a:bodyPr/>
        <a:lstStyle/>
        <a:p>
          <a:endParaRPr lang="zh-TW" altLang="en-US"/>
        </a:p>
      </dgm:t>
    </dgm:pt>
    <dgm:pt modelId="{10E6D8D7-1FB3-44A3-9228-23F358B99E92}">
      <dgm:prSet phldrT="[文字]" custT="1"/>
      <dgm:spPr/>
      <dgm:t>
        <a:bodyPr/>
        <a:lstStyle/>
        <a:p>
          <a:r>
            <a: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Exercise Training Module</a:t>
          </a:r>
        </a:p>
        <a:p>
          <a:r>
            <a: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(3 sessions/week x 3 weeks; 60 minutes/session)</a:t>
          </a:r>
          <a:endParaRPr lang="zh-TW" alt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31B6C66-88CA-4F61-B6AA-A072C4D31667}" type="parTrans" cxnId="{BABBD3DB-B931-40D4-87D6-853589777105}">
      <dgm:prSet/>
      <dgm:spPr/>
      <dgm:t>
        <a:bodyPr/>
        <a:lstStyle/>
        <a:p>
          <a:endParaRPr lang="zh-TW" altLang="en-US"/>
        </a:p>
      </dgm:t>
    </dgm:pt>
    <dgm:pt modelId="{167B5E90-0AAF-4558-BF91-9074CBD464E2}" type="sibTrans" cxnId="{BABBD3DB-B931-40D4-87D6-853589777105}">
      <dgm:prSet/>
      <dgm:spPr/>
      <dgm:t>
        <a:bodyPr/>
        <a:lstStyle/>
        <a:p>
          <a:endParaRPr lang="zh-TW" altLang="en-US"/>
        </a:p>
      </dgm:t>
    </dgm:pt>
    <dgm:pt modelId="{14E5E556-C34E-4A07-A923-9E7A0AA5C855}">
      <dgm:prSet phldrT="[文字]" custT="1"/>
      <dgm:spPr/>
      <dgm:t>
        <a:bodyPr/>
        <a:lstStyle/>
        <a:p>
          <a:r>
            <a: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Booster Session</a:t>
          </a:r>
        </a:p>
        <a:p>
          <a:r>
            <a: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(Once; 120 minutes)</a:t>
          </a:r>
          <a:endParaRPr lang="zh-TW" alt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987748A-198C-42CF-B521-670C6BCDA9C6}" type="parTrans" cxnId="{B1569621-AD4A-4CD5-8BF2-8D908243AE14}">
      <dgm:prSet/>
      <dgm:spPr/>
      <dgm:t>
        <a:bodyPr/>
        <a:lstStyle/>
        <a:p>
          <a:endParaRPr lang="zh-TW" altLang="en-US"/>
        </a:p>
      </dgm:t>
    </dgm:pt>
    <dgm:pt modelId="{CD241E34-2432-49DB-971B-8904350D7BDF}" type="sibTrans" cxnId="{B1569621-AD4A-4CD5-8BF2-8D908243AE14}">
      <dgm:prSet/>
      <dgm:spPr/>
      <dgm:t>
        <a:bodyPr/>
        <a:lstStyle/>
        <a:p>
          <a:endParaRPr lang="zh-TW" altLang="en-US"/>
        </a:p>
      </dgm:t>
    </dgm:pt>
    <dgm:pt modelId="{B2AD5A4A-077E-4FD2-879E-115E49F0F768}" type="pres">
      <dgm:prSet presAssocID="{4977D122-21CB-4899-9F97-DC25EE445F97}" presName="linearFlow" presStyleCnt="0">
        <dgm:presLayoutVars>
          <dgm:resizeHandles val="exact"/>
        </dgm:presLayoutVars>
      </dgm:prSet>
      <dgm:spPr/>
    </dgm:pt>
    <dgm:pt modelId="{8015F190-7AFB-4587-A11E-CBD49F1F7F60}" type="pres">
      <dgm:prSet presAssocID="{40E82F5D-9B97-46C0-BA56-F4CEE4BD4740}" presName="node" presStyleLbl="node1" presStyleIdx="0" presStyleCnt="3" custLinFactX="25232" custLinFactY="-34093" custLinFactNeighborX="100000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7DE686D-6251-49A7-9D01-B7AA8AD405AC}" type="pres">
      <dgm:prSet presAssocID="{91D9C774-EA94-43C2-B8CB-943203B550FB}" presName="sibTrans" presStyleLbl="sibTrans2D1" presStyleIdx="0" presStyleCnt="2"/>
      <dgm:spPr/>
      <dgm:t>
        <a:bodyPr/>
        <a:lstStyle/>
        <a:p>
          <a:endParaRPr lang="zh-TW" altLang="en-US"/>
        </a:p>
      </dgm:t>
    </dgm:pt>
    <dgm:pt modelId="{27683467-2136-4CB9-A39F-1A849FC87673}" type="pres">
      <dgm:prSet presAssocID="{91D9C774-EA94-43C2-B8CB-943203B550FB}" presName="connectorText" presStyleLbl="sibTrans2D1" presStyleIdx="0" presStyleCnt="2"/>
      <dgm:spPr/>
      <dgm:t>
        <a:bodyPr/>
        <a:lstStyle/>
        <a:p>
          <a:endParaRPr lang="zh-TW" altLang="en-US"/>
        </a:p>
      </dgm:t>
    </dgm:pt>
    <dgm:pt modelId="{15831628-E4DB-4ECC-B2C7-6644DF93DFC0}" type="pres">
      <dgm:prSet presAssocID="{10E6D8D7-1FB3-44A3-9228-23F358B99E92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32AC6FF-FF7B-4390-B8E0-9411E5C52D60}" type="pres">
      <dgm:prSet presAssocID="{167B5E90-0AAF-4558-BF91-9074CBD464E2}" presName="sibTrans" presStyleLbl="sibTrans2D1" presStyleIdx="1" presStyleCnt="2"/>
      <dgm:spPr/>
      <dgm:t>
        <a:bodyPr/>
        <a:lstStyle/>
        <a:p>
          <a:endParaRPr lang="zh-TW" altLang="en-US"/>
        </a:p>
      </dgm:t>
    </dgm:pt>
    <dgm:pt modelId="{D4D1555F-ED22-441F-87C8-886BE82AEE2B}" type="pres">
      <dgm:prSet presAssocID="{167B5E90-0AAF-4558-BF91-9074CBD464E2}" presName="connectorText" presStyleLbl="sibTrans2D1" presStyleIdx="1" presStyleCnt="2"/>
      <dgm:spPr/>
      <dgm:t>
        <a:bodyPr/>
        <a:lstStyle/>
        <a:p>
          <a:endParaRPr lang="zh-TW" altLang="en-US"/>
        </a:p>
      </dgm:t>
    </dgm:pt>
    <dgm:pt modelId="{46362EB1-CED0-48CD-A995-BE896EBA6311}" type="pres">
      <dgm:prSet presAssocID="{14E5E556-C34E-4A07-A923-9E7A0AA5C855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FB18EDEF-E49C-4E67-BE78-4A5BECE49D2E}" type="presOf" srcId="{167B5E90-0AAF-4558-BF91-9074CBD464E2}" destId="{D4D1555F-ED22-441F-87C8-886BE82AEE2B}" srcOrd="1" destOrd="0" presId="urn:microsoft.com/office/officeart/2005/8/layout/process2"/>
    <dgm:cxn modelId="{BABBD3DB-B931-40D4-87D6-853589777105}" srcId="{4977D122-21CB-4899-9F97-DC25EE445F97}" destId="{10E6D8D7-1FB3-44A3-9228-23F358B99E92}" srcOrd="1" destOrd="0" parTransId="{C31B6C66-88CA-4F61-B6AA-A072C4D31667}" sibTransId="{167B5E90-0AAF-4558-BF91-9074CBD464E2}"/>
    <dgm:cxn modelId="{C43EA1E7-8E5C-4677-90E6-8DB6C067D406}" type="presOf" srcId="{91D9C774-EA94-43C2-B8CB-943203B550FB}" destId="{27683467-2136-4CB9-A39F-1A849FC87673}" srcOrd="1" destOrd="0" presId="urn:microsoft.com/office/officeart/2005/8/layout/process2"/>
    <dgm:cxn modelId="{7B1392B2-BDEA-4E64-AF7F-1C11A2597064}" type="presOf" srcId="{14E5E556-C34E-4A07-A923-9E7A0AA5C855}" destId="{46362EB1-CED0-48CD-A995-BE896EBA6311}" srcOrd="0" destOrd="0" presId="urn:microsoft.com/office/officeart/2005/8/layout/process2"/>
    <dgm:cxn modelId="{7FEEC2A7-E4C4-49CB-9F66-EF017F4D1C54}" srcId="{4977D122-21CB-4899-9F97-DC25EE445F97}" destId="{40E82F5D-9B97-46C0-BA56-F4CEE4BD4740}" srcOrd="0" destOrd="0" parTransId="{DD284A4E-3351-45EB-8922-90BEEAF07AF9}" sibTransId="{91D9C774-EA94-43C2-B8CB-943203B550FB}"/>
    <dgm:cxn modelId="{3F91BD3D-3DC5-411A-8CA1-38031BD590E6}" type="presOf" srcId="{4977D122-21CB-4899-9F97-DC25EE445F97}" destId="{B2AD5A4A-077E-4FD2-879E-115E49F0F768}" srcOrd="0" destOrd="0" presId="urn:microsoft.com/office/officeart/2005/8/layout/process2"/>
    <dgm:cxn modelId="{DDE2077A-1DEB-4203-9120-0D22734B1FB5}" type="presOf" srcId="{167B5E90-0AAF-4558-BF91-9074CBD464E2}" destId="{A32AC6FF-FF7B-4390-B8E0-9411E5C52D60}" srcOrd="0" destOrd="0" presId="urn:microsoft.com/office/officeart/2005/8/layout/process2"/>
    <dgm:cxn modelId="{023E3494-F5B8-4353-924D-7E6AB883AC78}" type="presOf" srcId="{91D9C774-EA94-43C2-B8CB-943203B550FB}" destId="{17DE686D-6251-49A7-9D01-B7AA8AD405AC}" srcOrd="0" destOrd="0" presId="urn:microsoft.com/office/officeart/2005/8/layout/process2"/>
    <dgm:cxn modelId="{BD19C673-A637-4E47-A01B-CF1B55EA4560}" type="presOf" srcId="{40E82F5D-9B97-46C0-BA56-F4CEE4BD4740}" destId="{8015F190-7AFB-4587-A11E-CBD49F1F7F60}" srcOrd="0" destOrd="0" presId="urn:microsoft.com/office/officeart/2005/8/layout/process2"/>
    <dgm:cxn modelId="{B8404892-2699-4F54-8524-E9D6159AE52B}" type="presOf" srcId="{10E6D8D7-1FB3-44A3-9228-23F358B99E92}" destId="{15831628-E4DB-4ECC-B2C7-6644DF93DFC0}" srcOrd="0" destOrd="0" presId="urn:microsoft.com/office/officeart/2005/8/layout/process2"/>
    <dgm:cxn modelId="{B1569621-AD4A-4CD5-8BF2-8D908243AE14}" srcId="{4977D122-21CB-4899-9F97-DC25EE445F97}" destId="{14E5E556-C34E-4A07-A923-9E7A0AA5C855}" srcOrd="2" destOrd="0" parTransId="{5987748A-198C-42CF-B521-670C6BCDA9C6}" sibTransId="{CD241E34-2432-49DB-971B-8904350D7BDF}"/>
    <dgm:cxn modelId="{5B1853FB-0C97-4CAB-B627-863973643887}" type="presParOf" srcId="{B2AD5A4A-077E-4FD2-879E-115E49F0F768}" destId="{8015F190-7AFB-4587-A11E-CBD49F1F7F60}" srcOrd="0" destOrd="0" presId="urn:microsoft.com/office/officeart/2005/8/layout/process2"/>
    <dgm:cxn modelId="{025D150C-6AA1-4AF8-B76B-C8D46A2251AE}" type="presParOf" srcId="{B2AD5A4A-077E-4FD2-879E-115E49F0F768}" destId="{17DE686D-6251-49A7-9D01-B7AA8AD405AC}" srcOrd="1" destOrd="0" presId="urn:microsoft.com/office/officeart/2005/8/layout/process2"/>
    <dgm:cxn modelId="{1CB27BAF-9589-4CF1-9DE6-D33E394E3159}" type="presParOf" srcId="{17DE686D-6251-49A7-9D01-B7AA8AD405AC}" destId="{27683467-2136-4CB9-A39F-1A849FC87673}" srcOrd="0" destOrd="0" presId="urn:microsoft.com/office/officeart/2005/8/layout/process2"/>
    <dgm:cxn modelId="{9609A006-2030-4F65-824B-0714F006CE4C}" type="presParOf" srcId="{B2AD5A4A-077E-4FD2-879E-115E49F0F768}" destId="{15831628-E4DB-4ECC-B2C7-6644DF93DFC0}" srcOrd="2" destOrd="0" presId="urn:microsoft.com/office/officeart/2005/8/layout/process2"/>
    <dgm:cxn modelId="{A169DA86-225F-45CC-B32D-0E782DC4F437}" type="presParOf" srcId="{B2AD5A4A-077E-4FD2-879E-115E49F0F768}" destId="{A32AC6FF-FF7B-4390-B8E0-9411E5C52D60}" srcOrd="3" destOrd="0" presId="urn:microsoft.com/office/officeart/2005/8/layout/process2"/>
    <dgm:cxn modelId="{333378F2-2407-41BD-8888-1C43435F6943}" type="presParOf" srcId="{A32AC6FF-FF7B-4390-B8E0-9411E5C52D60}" destId="{D4D1555F-ED22-441F-87C8-886BE82AEE2B}" srcOrd="0" destOrd="0" presId="urn:microsoft.com/office/officeart/2005/8/layout/process2"/>
    <dgm:cxn modelId="{F8B4C94F-A7BB-45C0-8C5C-77B4E2096C22}" type="presParOf" srcId="{B2AD5A4A-077E-4FD2-879E-115E49F0F768}" destId="{46362EB1-CED0-48CD-A995-BE896EBA631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713A5F6-5790-4FCE-9DAA-6A6F798CEBE8}" type="doc">
      <dgm:prSet loTypeId="urn:microsoft.com/office/officeart/2005/8/layout/process2" loCatId="process" qsTypeId="urn:microsoft.com/office/officeart/2005/8/quickstyle/simple1" qsCatId="simple" csTypeId="urn:microsoft.com/office/officeart/2005/8/colors/accent5_1" csCatId="accent5" phldr="1"/>
      <dgm:spPr/>
    </dgm:pt>
    <dgm:pt modelId="{A7E5C851-B182-419E-AB92-50BE0577F914}">
      <dgm:prSet phldrT="[文字]" custT="1"/>
      <dgm:spPr/>
      <dgm:t>
        <a:bodyPr/>
        <a:lstStyle/>
        <a:p>
          <a:r>
            <a: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Orientation</a:t>
          </a:r>
          <a:endParaRPr lang="zh-TW" alt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78C157A-4023-4D04-A7A8-6C0FAA554812}" type="parTrans" cxnId="{4CD82D83-4FE2-4E8A-A901-A2B9C3E82F0E}">
      <dgm:prSet/>
      <dgm:spPr/>
      <dgm:t>
        <a:bodyPr/>
        <a:lstStyle/>
        <a:p>
          <a:endParaRPr lang="zh-TW" altLang="en-US"/>
        </a:p>
      </dgm:t>
    </dgm:pt>
    <dgm:pt modelId="{F9C7BEDC-0F14-4213-85EE-17EFAAB1BFED}" type="sibTrans" cxnId="{4CD82D83-4FE2-4E8A-A901-A2B9C3E82F0E}">
      <dgm:prSet/>
      <dgm:spPr/>
      <dgm:t>
        <a:bodyPr/>
        <a:lstStyle/>
        <a:p>
          <a:endParaRPr lang="zh-TW" altLang="en-US"/>
        </a:p>
      </dgm:t>
    </dgm:pt>
    <dgm:pt modelId="{14A9A97B-D0B7-4DB2-9C0D-6411EC12C335}">
      <dgm:prSet phldrT="[文字]" custT="1"/>
      <dgm:spPr/>
      <dgm:t>
        <a:bodyPr/>
        <a:lstStyle/>
        <a:p>
          <a:r>
            <a: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Supervised Exercise Module</a:t>
          </a:r>
        </a:p>
        <a:p>
          <a:r>
            <a: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(3 sessions/week x 8 weeks; 60 minutes/ session)</a:t>
          </a:r>
          <a:endParaRPr lang="zh-TW" alt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6F32107-4C5C-4418-9637-FCCD7B071485}" type="parTrans" cxnId="{9633FBCE-AF7A-49E1-AD76-33F58553DA36}">
      <dgm:prSet/>
      <dgm:spPr/>
      <dgm:t>
        <a:bodyPr/>
        <a:lstStyle/>
        <a:p>
          <a:endParaRPr lang="zh-TW" altLang="en-US"/>
        </a:p>
      </dgm:t>
    </dgm:pt>
    <dgm:pt modelId="{8724DA28-444C-4945-9298-58D1F2589A98}" type="sibTrans" cxnId="{9633FBCE-AF7A-49E1-AD76-33F58553DA36}">
      <dgm:prSet/>
      <dgm:spPr/>
      <dgm:t>
        <a:bodyPr/>
        <a:lstStyle/>
        <a:p>
          <a:endParaRPr lang="zh-TW" altLang="en-US"/>
        </a:p>
      </dgm:t>
    </dgm:pt>
    <dgm:pt modelId="{70DB528D-8AA5-4369-AF18-E58738ADB2A6}">
      <dgm:prSet phldrT="[文字]" custT="1"/>
      <dgm:spPr/>
      <dgm:t>
        <a:bodyPr/>
        <a:lstStyle/>
        <a:p>
          <a:r>
            <a:rPr lang="en-US" altLang="zh-TW" sz="1400" dirty="0">
              <a:latin typeface="Times New Roman" panose="02020603050405020304" pitchFamily="18" charset="0"/>
              <a:cs typeface="Times New Roman" panose="02020603050405020304" pitchFamily="18" charset="0"/>
            </a:rPr>
            <a:t>Counselling Session</a:t>
          </a:r>
          <a:endParaRPr lang="zh-TW" altLang="en-US" sz="14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D39DCD-9DC2-4FC0-A599-344F1D0CAA47}" type="parTrans" cxnId="{B13B60E7-55E1-4026-9EAD-7F166C90FCB0}">
      <dgm:prSet/>
      <dgm:spPr/>
      <dgm:t>
        <a:bodyPr/>
        <a:lstStyle/>
        <a:p>
          <a:endParaRPr lang="zh-TW" altLang="en-US"/>
        </a:p>
      </dgm:t>
    </dgm:pt>
    <dgm:pt modelId="{06CC96AD-7A56-4FD8-8D40-96F1C4A46734}" type="sibTrans" cxnId="{B13B60E7-55E1-4026-9EAD-7F166C90FCB0}">
      <dgm:prSet/>
      <dgm:spPr/>
      <dgm:t>
        <a:bodyPr/>
        <a:lstStyle/>
        <a:p>
          <a:endParaRPr lang="zh-TW" altLang="en-US"/>
        </a:p>
      </dgm:t>
    </dgm:pt>
    <dgm:pt modelId="{58C248D7-519A-4F36-B4D2-6B2975D4DD8A}" type="pres">
      <dgm:prSet presAssocID="{7713A5F6-5790-4FCE-9DAA-6A6F798CEBE8}" presName="linearFlow" presStyleCnt="0">
        <dgm:presLayoutVars>
          <dgm:resizeHandles val="exact"/>
        </dgm:presLayoutVars>
      </dgm:prSet>
      <dgm:spPr/>
    </dgm:pt>
    <dgm:pt modelId="{E67EF70E-F365-42AE-8B6B-E7F4C54A6D65}" type="pres">
      <dgm:prSet presAssocID="{A7E5C851-B182-419E-AB92-50BE0577F914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F46C4C-3A95-4C88-A808-2112D72EA45F}" type="pres">
      <dgm:prSet presAssocID="{F9C7BEDC-0F14-4213-85EE-17EFAAB1BFED}" presName="sibTrans" presStyleLbl="sibTrans2D1" presStyleIdx="0" presStyleCnt="2" custLinFactNeighborX="-22435"/>
      <dgm:spPr/>
      <dgm:t>
        <a:bodyPr/>
        <a:lstStyle/>
        <a:p>
          <a:endParaRPr lang="en-US" altLang="zh-TW"/>
        </a:p>
      </dgm:t>
    </dgm:pt>
    <dgm:pt modelId="{2F49C90D-877F-4E32-905B-5B89213C68E8}" type="pres">
      <dgm:prSet presAssocID="{F9C7BEDC-0F14-4213-85EE-17EFAAB1BFED}" presName="connectorText" presStyleLbl="sibTrans2D1" presStyleIdx="0" presStyleCnt="2"/>
      <dgm:spPr/>
      <dgm:t>
        <a:bodyPr/>
        <a:lstStyle/>
        <a:p>
          <a:endParaRPr lang="en-US" altLang="zh-TW"/>
        </a:p>
      </dgm:t>
    </dgm:pt>
    <dgm:pt modelId="{03EDB45E-22DC-4D53-8721-6C733A4AD466}" type="pres">
      <dgm:prSet presAssocID="{14A9A97B-D0B7-4DB2-9C0D-6411EC12C335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D0933E1-3131-4A40-815C-F97E0008CF9B}" type="pres">
      <dgm:prSet presAssocID="{8724DA28-444C-4945-9298-58D1F2589A98}" presName="sibTrans" presStyleLbl="sibTrans2D1" presStyleIdx="1" presStyleCnt="2" custLinFactNeighborX="-16797"/>
      <dgm:spPr/>
      <dgm:t>
        <a:bodyPr/>
        <a:lstStyle/>
        <a:p>
          <a:endParaRPr lang="en-US" altLang="zh-TW"/>
        </a:p>
      </dgm:t>
    </dgm:pt>
    <dgm:pt modelId="{436989E3-7401-4127-B5A4-BFDB5C8BAC28}" type="pres">
      <dgm:prSet presAssocID="{8724DA28-444C-4945-9298-58D1F2589A98}" presName="connectorText" presStyleLbl="sibTrans2D1" presStyleIdx="1" presStyleCnt="2"/>
      <dgm:spPr/>
      <dgm:t>
        <a:bodyPr/>
        <a:lstStyle/>
        <a:p>
          <a:endParaRPr lang="en-US" altLang="zh-TW"/>
        </a:p>
      </dgm:t>
    </dgm:pt>
    <dgm:pt modelId="{964E6BEB-A41E-45FC-BD0B-C2C4B39E776D}" type="pres">
      <dgm:prSet presAssocID="{70DB528D-8AA5-4369-AF18-E58738ADB2A6}" presName="node" presStyleLbl="node1" presStyleIdx="2" presStyleCnt="3" custLinFactNeighborY="-66">
        <dgm:presLayoutVars>
          <dgm:bulletEnabled val="1"/>
        </dgm:presLayoutVars>
      </dgm:prSet>
      <dgm:spPr/>
      <dgm:t>
        <a:bodyPr/>
        <a:lstStyle/>
        <a:p>
          <a:endParaRPr lang="en-US" altLang="zh-TW"/>
        </a:p>
      </dgm:t>
    </dgm:pt>
  </dgm:ptLst>
  <dgm:cxnLst>
    <dgm:cxn modelId="{DBABFBF0-7DA3-410A-B212-F3917356FD82}" type="presOf" srcId="{A7E5C851-B182-419E-AB92-50BE0577F914}" destId="{E67EF70E-F365-42AE-8B6B-E7F4C54A6D65}" srcOrd="0" destOrd="0" presId="urn:microsoft.com/office/officeart/2005/8/layout/process2"/>
    <dgm:cxn modelId="{44FF73EC-24CB-4025-8D3A-DEF47F5DE623}" type="presOf" srcId="{8724DA28-444C-4945-9298-58D1F2589A98}" destId="{CD0933E1-3131-4A40-815C-F97E0008CF9B}" srcOrd="0" destOrd="0" presId="urn:microsoft.com/office/officeart/2005/8/layout/process2"/>
    <dgm:cxn modelId="{93B6A9C7-68A6-4C9D-9928-0F9D3BCD224A}" type="presOf" srcId="{F9C7BEDC-0F14-4213-85EE-17EFAAB1BFED}" destId="{2F49C90D-877F-4E32-905B-5B89213C68E8}" srcOrd="1" destOrd="0" presId="urn:microsoft.com/office/officeart/2005/8/layout/process2"/>
    <dgm:cxn modelId="{B13B60E7-55E1-4026-9EAD-7F166C90FCB0}" srcId="{7713A5F6-5790-4FCE-9DAA-6A6F798CEBE8}" destId="{70DB528D-8AA5-4369-AF18-E58738ADB2A6}" srcOrd="2" destOrd="0" parTransId="{3AD39DCD-9DC2-4FC0-A599-344F1D0CAA47}" sibTransId="{06CC96AD-7A56-4FD8-8D40-96F1C4A46734}"/>
    <dgm:cxn modelId="{52A5951C-349C-4936-9748-E759FBCE8E77}" type="presOf" srcId="{F9C7BEDC-0F14-4213-85EE-17EFAAB1BFED}" destId="{36F46C4C-3A95-4C88-A808-2112D72EA45F}" srcOrd="0" destOrd="0" presId="urn:microsoft.com/office/officeart/2005/8/layout/process2"/>
    <dgm:cxn modelId="{95BC7FAA-D084-4BF9-B511-2C25EE621B46}" type="presOf" srcId="{7713A5F6-5790-4FCE-9DAA-6A6F798CEBE8}" destId="{58C248D7-519A-4F36-B4D2-6B2975D4DD8A}" srcOrd="0" destOrd="0" presId="urn:microsoft.com/office/officeart/2005/8/layout/process2"/>
    <dgm:cxn modelId="{70157910-D9D3-4219-B069-707EA5307659}" type="presOf" srcId="{14A9A97B-D0B7-4DB2-9C0D-6411EC12C335}" destId="{03EDB45E-22DC-4D53-8721-6C733A4AD466}" srcOrd="0" destOrd="0" presId="urn:microsoft.com/office/officeart/2005/8/layout/process2"/>
    <dgm:cxn modelId="{2915EE71-E775-4B8A-830A-98C5C387A289}" type="presOf" srcId="{70DB528D-8AA5-4369-AF18-E58738ADB2A6}" destId="{964E6BEB-A41E-45FC-BD0B-C2C4B39E776D}" srcOrd="0" destOrd="0" presId="urn:microsoft.com/office/officeart/2005/8/layout/process2"/>
    <dgm:cxn modelId="{AA2038DD-C9AE-4066-B8BA-44E2D11F711F}" type="presOf" srcId="{8724DA28-444C-4945-9298-58D1F2589A98}" destId="{436989E3-7401-4127-B5A4-BFDB5C8BAC28}" srcOrd="1" destOrd="0" presId="urn:microsoft.com/office/officeart/2005/8/layout/process2"/>
    <dgm:cxn modelId="{4CD82D83-4FE2-4E8A-A901-A2B9C3E82F0E}" srcId="{7713A5F6-5790-4FCE-9DAA-6A6F798CEBE8}" destId="{A7E5C851-B182-419E-AB92-50BE0577F914}" srcOrd="0" destOrd="0" parTransId="{878C157A-4023-4D04-A7A8-6C0FAA554812}" sibTransId="{F9C7BEDC-0F14-4213-85EE-17EFAAB1BFED}"/>
    <dgm:cxn modelId="{9633FBCE-AF7A-49E1-AD76-33F58553DA36}" srcId="{7713A5F6-5790-4FCE-9DAA-6A6F798CEBE8}" destId="{14A9A97B-D0B7-4DB2-9C0D-6411EC12C335}" srcOrd="1" destOrd="0" parTransId="{36F32107-4C5C-4418-9637-FCCD7B071485}" sibTransId="{8724DA28-444C-4945-9298-58D1F2589A98}"/>
    <dgm:cxn modelId="{54F16E9F-5FC6-4024-8B80-A02A3FAEC292}" type="presParOf" srcId="{58C248D7-519A-4F36-B4D2-6B2975D4DD8A}" destId="{E67EF70E-F365-42AE-8B6B-E7F4C54A6D65}" srcOrd="0" destOrd="0" presId="urn:microsoft.com/office/officeart/2005/8/layout/process2"/>
    <dgm:cxn modelId="{DEC4B0F7-3F73-4085-9576-CE3679BEB68C}" type="presParOf" srcId="{58C248D7-519A-4F36-B4D2-6B2975D4DD8A}" destId="{36F46C4C-3A95-4C88-A808-2112D72EA45F}" srcOrd="1" destOrd="0" presId="urn:microsoft.com/office/officeart/2005/8/layout/process2"/>
    <dgm:cxn modelId="{E1A2FA1F-7EB7-47BA-A207-1C703908BB82}" type="presParOf" srcId="{36F46C4C-3A95-4C88-A808-2112D72EA45F}" destId="{2F49C90D-877F-4E32-905B-5B89213C68E8}" srcOrd="0" destOrd="0" presId="urn:microsoft.com/office/officeart/2005/8/layout/process2"/>
    <dgm:cxn modelId="{A917EF5C-E69D-4B90-A651-80515B7D2904}" type="presParOf" srcId="{58C248D7-519A-4F36-B4D2-6B2975D4DD8A}" destId="{03EDB45E-22DC-4D53-8721-6C733A4AD466}" srcOrd="2" destOrd="0" presId="urn:microsoft.com/office/officeart/2005/8/layout/process2"/>
    <dgm:cxn modelId="{A2C88BD3-8643-4013-9E50-72B3DF3CEBBC}" type="presParOf" srcId="{58C248D7-519A-4F36-B4D2-6B2975D4DD8A}" destId="{CD0933E1-3131-4A40-815C-F97E0008CF9B}" srcOrd="3" destOrd="0" presId="urn:microsoft.com/office/officeart/2005/8/layout/process2"/>
    <dgm:cxn modelId="{C0FD9B99-F0BF-4EE8-B961-47AA4C68B300}" type="presParOf" srcId="{CD0933E1-3131-4A40-815C-F97E0008CF9B}" destId="{436989E3-7401-4127-B5A4-BFDB5C8BAC28}" srcOrd="0" destOrd="0" presId="urn:microsoft.com/office/officeart/2005/8/layout/process2"/>
    <dgm:cxn modelId="{27D09B11-F3D7-489F-A759-3941F402CD1B}" type="presParOf" srcId="{58C248D7-519A-4F36-B4D2-6B2975D4DD8A}" destId="{964E6BEB-A41E-45FC-BD0B-C2C4B39E776D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4977D122-21CB-4899-9F97-DC25EE445F97}" type="doc">
      <dgm:prSet loTypeId="urn:microsoft.com/office/officeart/2005/8/layout/process2" loCatId="process" qsTypeId="urn:microsoft.com/office/officeart/2005/8/quickstyle/simple1" qsCatId="simple" csTypeId="urn:microsoft.com/office/officeart/2005/8/colors/accent2_1" csCatId="accent2" phldr="1"/>
      <dgm:spPr/>
    </dgm:pt>
    <dgm:pt modelId="{B2AD5A4A-077E-4FD2-879E-115E49F0F768}" type="pres">
      <dgm:prSet presAssocID="{4977D122-21CB-4899-9F97-DC25EE445F97}" presName="linearFlow" presStyleCnt="0">
        <dgm:presLayoutVars>
          <dgm:resizeHandles val="exact"/>
        </dgm:presLayoutVars>
      </dgm:prSet>
      <dgm:spPr/>
    </dgm:pt>
  </dgm:ptLst>
  <dgm:cxnLst>
    <dgm:cxn modelId="{3F91BD3D-3DC5-411A-8CA1-38031BD590E6}" type="presOf" srcId="{4977D122-21CB-4899-9F97-DC25EE445F97}" destId="{B2AD5A4A-077E-4FD2-879E-115E49F0F768}" srcOrd="0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ED7B0D4-C627-44CD-82C2-FE629ABB0664}">
      <dsp:nvSpPr>
        <dsp:cNvPr id="0" name=""/>
        <dsp:cNvSpPr/>
      </dsp:nvSpPr>
      <dsp:spPr>
        <a:xfrm rot="5400000">
          <a:off x="5945643" y="-2497005"/>
          <a:ext cx="1574018" cy="696163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smtClean="0"/>
            <a:t>Empowerment workshop for </a:t>
          </a:r>
          <a:r>
            <a:rPr lang="en-US" sz="4400" kern="1200" dirty="0" smtClean="0"/>
            <a:t>peer </a:t>
          </a:r>
          <a:r>
            <a:rPr lang="en-US" sz="4400" kern="1200" dirty="0" smtClean="0"/>
            <a:t>mentors</a:t>
          </a:r>
          <a:endParaRPr lang="en-US" sz="4400" kern="1200" dirty="0"/>
        </a:p>
      </dsp:txBody>
      <dsp:txXfrm rot="-5400000">
        <a:off x="3251837" y="273638"/>
        <a:ext cx="6884795" cy="1420344"/>
      </dsp:txXfrm>
    </dsp:sp>
    <dsp:sp modelId="{363F4480-F554-4639-BECC-D841E1462915}">
      <dsp:nvSpPr>
        <dsp:cNvPr id="0" name=""/>
        <dsp:cNvSpPr/>
      </dsp:nvSpPr>
      <dsp:spPr>
        <a:xfrm>
          <a:off x="664080" y="49"/>
          <a:ext cx="2587756" cy="1967522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Phase 1</a:t>
          </a:r>
          <a:endParaRPr lang="en-US" sz="4800" kern="1200" dirty="0"/>
        </a:p>
      </dsp:txBody>
      <dsp:txXfrm>
        <a:off x="760127" y="96096"/>
        <a:ext cx="2395662" cy="1775428"/>
      </dsp:txXfrm>
    </dsp:sp>
    <dsp:sp modelId="{DF64B525-C3ED-4318-B144-97AA26AC2342}">
      <dsp:nvSpPr>
        <dsp:cNvPr id="0" name=""/>
        <dsp:cNvSpPr/>
      </dsp:nvSpPr>
      <dsp:spPr>
        <a:xfrm rot="5400000">
          <a:off x="5925359" y="-431106"/>
          <a:ext cx="1574018" cy="6961632"/>
        </a:xfrm>
        <a:prstGeom prst="round2SameRect">
          <a:avLst/>
        </a:prstGeom>
        <a:solidFill>
          <a:schemeClr val="accent5">
            <a:tint val="40000"/>
            <a:alpha val="90000"/>
            <a:hueOff val="-7391755"/>
            <a:satOff val="-12816"/>
            <a:lumOff val="-1289"/>
            <a:alphaOff val="0"/>
          </a:schemeClr>
        </a:solidFill>
        <a:ln w="12700" cap="flat" cmpd="sng" algn="ctr">
          <a:solidFill>
            <a:schemeClr val="accent5">
              <a:tint val="40000"/>
              <a:alpha val="90000"/>
              <a:hueOff val="-7391755"/>
              <a:satOff val="-12816"/>
              <a:lumOff val="-1289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marL="285750" lvl="1" indent="-285750" algn="l" defTabSz="19558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400" kern="1200" dirty="0" smtClean="0"/>
            <a:t>Exercise training module for MCI patients </a:t>
          </a:r>
          <a:endParaRPr lang="en-US" sz="4400" kern="1200" dirty="0"/>
        </a:p>
      </dsp:txBody>
      <dsp:txXfrm rot="-5400000">
        <a:off x="3231553" y="2339537"/>
        <a:ext cx="6884795" cy="1420344"/>
      </dsp:txXfrm>
    </dsp:sp>
    <dsp:sp modelId="{EBBE5BA8-798A-4088-B5BD-A0F2FCE932DA}">
      <dsp:nvSpPr>
        <dsp:cNvPr id="0" name=""/>
        <dsp:cNvSpPr/>
      </dsp:nvSpPr>
      <dsp:spPr>
        <a:xfrm>
          <a:off x="664080" y="2065948"/>
          <a:ext cx="2567471" cy="1967522"/>
        </a:xfrm>
        <a:prstGeom prst="roundRect">
          <a:avLst/>
        </a:prstGeom>
        <a:solidFill>
          <a:schemeClr val="accent5">
            <a:hueOff val="-7353344"/>
            <a:satOff val="-10228"/>
            <a:lumOff val="-3922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800" kern="1200" dirty="0" smtClean="0"/>
            <a:t>Phase 2</a:t>
          </a:r>
          <a:endParaRPr lang="en-US" sz="4800" kern="1200" dirty="0"/>
        </a:p>
      </dsp:txBody>
      <dsp:txXfrm>
        <a:off x="760127" y="2161995"/>
        <a:ext cx="2375377" cy="177542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15F190-7AFB-4587-A11E-CBD49F1F7F60}">
      <dsp:nvSpPr>
        <dsp:cNvPr id="0" name=""/>
        <dsp:cNvSpPr/>
      </dsp:nvSpPr>
      <dsp:spPr>
        <a:xfrm>
          <a:off x="0" y="0"/>
          <a:ext cx="2534112" cy="7379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Pre-exercise Educational Module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(1 session/week x 2 sessions; 90 minutes/session) </a:t>
          </a:r>
          <a:endParaRPr lang="zh-TW" alt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12" y="21612"/>
        <a:ext cx="2490888" cy="694679"/>
      </dsp:txXfrm>
    </dsp:sp>
    <dsp:sp modelId="{17DE686D-6251-49A7-9D01-B7AA8AD405AC}">
      <dsp:nvSpPr>
        <dsp:cNvPr id="0" name=""/>
        <dsp:cNvSpPr/>
      </dsp:nvSpPr>
      <dsp:spPr>
        <a:xfrm rot="5400000">
          <a:off x="1128158" y="757072"/>
          <a:ext cx="277795" cy="33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-5400000">
        <a:off x="1167439" y="784202"/>
        <a:ext cx="199234" cy="194457"/>
      </dsp:txXfrm>
    </dsp:sp>
    <dsp:sp modelId="{15831628-E4DB-4ECC-B2C7-6644DF93DFC0}">
      <dsp:nvSpPr>
        <dsp:cNvPr id="0" name=""/>
        <dsp:cNvSpPr/>
      </dsp:nvSpPr>
      <dsp:spPr>
        <a:xfrm>
          <a:off x="0" y="1108298"/>
          <a:ext cx="2534112" cy="7379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Exercise Training Module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(3 sessions/week x 3 weeks; 60 minutes/session)</a:t>
          </a:r>
          <a:endParaRPr lang="zh-TW" alt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12" y="1129910"/>
        <a:ext cx="2490888" cy="694679"/>
      </dsp:txXfrm>
    </dsp:sp>
    <dsp:sp modelId="{A32AC6FF-FF7B-4390-B8E0-9411E5C52D60}">
      <dsp:nvSpPr>
        <dsp:cNvPr id="0" name=""/>
        <dsp:cNvSpPr/>
      </dsp:nvSpPr>
      <dsp:spPr>
        <a:xfrm rot="5400000">
          <a:off x="1128699" y="1864650"/>
          <a:ext cx="276713" cy="332056"/>
        </a:xfrm>
        <a:prstGeom prst="rightArrow">
          <a:avLst>
            <a:gd name="adj1" fmla="val 60000"/>
            <a:gd name="adj2" fmla="val 50000"/>
          </a:avLst>
        </a:prstGeom>
        <a:solidFill>
          <a:schemeClr val="accent2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577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300" kern="1200"/>
        </a:p>
      </dsp:txBody>
      <dsp:txXfrm rot="-5400000">
        <a:off x="1167439" y="1892321"/>
        <a:ext cx="199234" cy="193699"/>
      </dsp:txXfrm>
    </dsp:sp>
    <dsp:sp modelId="{46362EB1-CED0-48CD-A995-BE896EBA6311}">
      <dsp:nvSpPr>
        <dsp:cNvPr id="0" name=""/>
        <dsp:cNvSpPr/>
      </dsp:nvSpPr>
      <dsp:spPr>
        <a:xfrm>
          <a:off x="0" y="2215154"/>
          <a:ext cx="2534112" cy="737903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Booster Session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(Once; 120 minutes)</a:t>
          </a:r>
          <a:endParaRPr lang="zh-TW" alt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21612" y="2236766"/>
        <a:ext cx="2490888" cy="6946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7EF70E-F365-42AE-8B6B-E7F4C54A6D65}">
      <dsp:nvSpPr>
        <dsp:cNvPr id="0" name=""/>
        <dsp:cNvSpPr/>
      </dsp:nvSpPr>
      <dsp:spPr>
        <a:xfrm>
          <a:off x="0" y="1178"/>
          <a:ext cx="2406925" cy="6029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Orientation</a:t>
          </a:r>
          <a:endParaRPr lang="zh-TW" alt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61" y="18839"/>
        <a:ext cx="2371603" cy="567655"/>
      </dsp:txXfrm>
    </dsp:sp>
    <dsp:sp modelId="{36F46C4C-3A95-4C88-A808-2112D72EA45F}">
      <dsp:nvSpPr>
        <dsp:cNvPr id="0" name=""/>
        <dsp:cNvSpPr/>
      </dsp:nvSpPr>
      <dsp:spPr>
        <a:xfrm rot="5400000">
          <a:off x="1039675" y="619230"/>
          <a:ext cx="226116" cy="271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-5400000">
        <a:off x="1071332" y="641842"/>
        <a:ext cx="162803" cy="158281"/>
      </dsp:txXfrm>
    </dsp:sp>
    <dsp:sp modelId="{03EDB45E-22DC-4D53-8721-6C733A4AD466}">
      <dsp:nvSpPr>
        <dsp:cNvPr id="0" name=""/>
        <dsp:cNvSpPr/>
      </dsp:nvSpPr>
      <dsp:spPr>
        <a:xfrm>
          <a:off x="0" y="905644"/>
          <a:ext cx="2406925" cy="6029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Supervised Exercise Module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(3 sessions/week x 8 weeks; 60 minutes/ session)</a:t>
          </a:r>
          <a:endParaRPr lang="zh-TW" alt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61" y="923305"/>
        <a:ext cx="2371603" cy="567655"/>
      </dsp:txXfrm>
    </dsp:sp>
    <dsp:sp modelId="{CD0933E1-3131-4A40-815C-F97E0008CF9B}">
      <dsp:nvSpPr>
        <dsp:cNvPr id="0" name=""/>
        <dsp:cNvSpPr/>
      </dsp:nvSpPr>
      <dsp:spPr>
        <a:xfrm rot="5400000">
          <a:off x="1052523" y="1523596"/>
          <a:ext cx="225967" cy="271339"/>
        </a:xfrm>
        <a:prstGeom prst="rightArrow">
          <a:avLst>
            <a:gd name="adj1" fmla="val 60000"/>
            <a:gd name="adj2" fmla="val 50000"/>
          </a:avLst>
        </a:prstGeom>
        <a:solidFill>
          <a:schemeClr val="accent5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zh-TW" altLang="en-US" sz="1100" kern="1200"/>
        </a:p>
      </dsp:txBody>
      <dsp:txXfrm rot="-5400000">
        <a:off x="1084105" y="1546282"/>
        <a:ext cx="162803" cy="158177"/>
      </dsp:txXfrm>
    </dsp:sp>
    <dsp:sp modelId="{964E6BEB-A41E-45FC-BD0B-C2C4B39E776D}">
      <dsp:nvSpPr>
        <dsp:cNvPr id="0" name=""/>
        <dsp:cNvSpPr/>
      </dsp:nvSpPr>
      <dsp:spPr>
        <a:xfrm>
          <a:off x="0" y="1809911"/>
          <a:ext cx="2406925" cy="602977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1400" kern="1200" dirty="0">
              <a:latin typeface="Times New Roman" panose="02020603050405020304" pitchFamily="18" charset="0"/>
              <a:cs typeface="Times New Roman" panose="02020603050405020304" pitchFamily="18" charset="0"/>
            </a:rPr>
            <a:t>Counselling Session</a:t>
          </a:r>
          <a:endParaRPr lang="zh-TW" altLang="en-US" sz="14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7661" y="1827572"/>
        <a:ext cx="2371603" cy="56765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6333" y="0"/>
            <a:ext cx="3041968" cy="466912"/>
          </a:xfrm>
          <a:prstGeom prst="rect">
            <a:avLst/>
          </a:prstGeom>
        </p:spPr>
        <p:txBody>
          <a:bodyPr vert="horz" lIns="93287" tIns="46644" rIns="93287" bIns="46644" rtlCol="0"/>
          <a:lstStyle>
            <a:lvl1pPr algn="r">
              <a:defRPr sz="1200"/>
            </a:lvl1pPr>
          </a:lstStyle>
          <a:p>
            <a:fld id="{826A6941-2F57-4EA3-8E9C-791BA0FE717D}" type="datetimeFigureOut">
              <a:rPr lang="en-US" smtClean="0"/>
              <a:t>11/28/2018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9138" y="1163638"/>
            <a:ext cx="5581650" cy="31400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287" tIns="46644" rIns="93287" bIns="46644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993" y="4478476"/>
            <a:ext cx="5615940" cy="3664208"/>
          </a:xfrm>
          <a:prstGeom prst="rect">
            <a:avLst/>
          </a:prstGeom>
        </p:spPr>
        <p:txBody>
          <a:bodyPr vert="horz" lIns="93287" tIns="46644" rIns="93287" bIns="46644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6333" y="8839014"/>
            <a:ext cx="3041968" cy="466911"/>
          </a:xfrm>
          <a:prstGeom prst="rect">
            <a:avLst/>
          </a:prstGeom>
        </p:spPr>
        <p:txBody>
          <a:bodyPr vert="horz" lIns="93287" tIns="46644" rIns="93287" bIns="46644" rtlCol="0" anchor="b"/>
          <a:lstStyle>
            <a:lvl1pPr algn="r">
              <a:defRPr sz="1200"/>
            </a:lvl1pPr>
          </a:lstStyle>
          <a:p>
            <a:fld id="{10664E63-EAA2-4E72-8AB4-03E1B027732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7780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4" Type="http://schemas.openxmlformats.org/officeDocument/2006/relationships/image" Target="../media/image6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139D-452C-4549-92B1-E9ED70B1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317191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139D-452C-4549-92B1-E9ED70B1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779568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139D-452C-4549-92B1-E9ED70B1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71218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2" descr="C:\Users\Mandy\Documents\PPT Template\template background 2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86" b="24792"/>
          <a:stretch/>
        </p:blipFill>
        <p:spPr bwMode="auto">
          <a:xfrm>
            <a:off x="0" y="-63504"/>
            <a:ext cx="12192000" cy="6921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pic>
        <p:nvPicPr>
          <p:cNvPr id="8" name="Picture 7" descr="Faculty-of-Med-White.png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429" y="5657888"/>
            <a:ext cx="3052340" cy="769984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941683" y="1836848"/>
            <a:ext cx="8710317" cy="1795352"/>
          </a:xfrm>
          <a:prstGeom prst="rect">
            <a:avLst/>
          </a:prstGeom>
        </p:spPr>
        <p:txBody>
          <a:bodyPr/>
          <a:lstStyle>
            <a:lvl1pPr algn="l">
              <a:defRPr sz="4800" b="1" baseline="0">
                <a:solidFill>
                  <a:schemeClr val="bg1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r>
              <a:rPr lang="en-US" dirty="0" smtClean="0"/>
              <a:t>Title</a:t>
            </a:r>
            <a:endParaRPr lang="en-US" dirty="0"/>
          </a:p>
        </p:txBody>
      </p:sp>
      <p:sp>
        <p:nvSpPr>
          <p:cNvPr id="10" name="Content Placeholder 2"/>
          <p:cNvSpPr>
            <a:spLocks noGrp="1"/>
          </p:cNvSpPr>
          <p:nvPr>
            <p:ph sz="quarter" idx="11" hasCustomPrompt="1"/>
          </p:nvPr>
        </p:nvSpPr>
        <p:spPr>
          <a:xfrm>
            <a:off x="939800" y="4224077"/>
            <a:ext cx="10931061" cy="406400"/>
          </a:xfrm>
          <a:prstGeom prst="rect">
            <a:avLst/>
          </a:prstGeom>
        </p:spPr>
        <p:txBody>
          <a:bodyPr/>
          <a:lstStyle>
            <a:lvl1pPr marL="0" marR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 sz="1733">
                <a:solidFill>
                  <a:srgbClr val="92D050"/>
                </a:solidFill>
                <a:latin typeface="Arial" pitchFamily="34" charset="0"/>
                <a:cs typeface="Arial" pitchFamily="34" charset="0"/>
              </a:defRPr>
            </a:lvl1pPr>
          </a:lstStyle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lang="en-US" altLang="zh-HK" sz="1733" dirty="0" smtClean="0">
                <a:solidFill>
                  <a:srgbClr val="9CC52D"/>
                </a:solidFill>
                <a:latin typeface="Helvetica"/>
                <a:cs typeface="Helvetica"/>
              </a:rPr>
              <a:t>Professor title and professional qualification goes here</a:t>
            </a:r>
            <a:endParaRPr lang="en-US" sz="1733" dirty="0" smtClean="0">
              <a:solidFill>
                <a:srgbClr val="9CC52D"/>
              </a:solidFill>
              <a:latin typeface="Helvetica"/>
              <a:cs typeface="Helvetica"/>
            </a:endParaRPr>
          </a:p>
        </p:txBody>
      </p:sp>
      <p:sp>
        <p:nvSpPr>
          <p:cNvPr id="11" name="Text Placeholder 3"/>
          <p:cNvSpPr>
            <a:spLocks noGrp="1"/>
          </p:cNvSpPr>
          <p:nvPr>
            <p:ph type="body" sz="quarter" idx="13" hasCustomPrompt="1"/>
          </p:nvPr>
        </p:nvSpPr>
        <p:spPr>
          <a:xfrm>
            <a:off x="939800" y="3685397"/>
            <a:ext cx="10931061" cy="531003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latin typeface="Arial" pitchFamily="34" charset="0"/>
                <a:cs typeface="Arial" pitchFamily="34" charset="0"/>
              </a:defRPr>
            </a:lvl1pPr>
            <a:lvl2pPr marL="609585" indent="0">
              <a:buNone/>
              <a:defRPr/>
            </a:lvl2pPr>
          </a:lstStyle>
          <a:p>
            <a:r>
              <a:rPr lang="en-US" altLang="zh-HK" b="1" dirty="0" smtClean="0">
                <a:solidFill>
                  <a:srgbClr val="9CC52D"/>
                </a:solidFill>
                <a:latin typeface="Helvetica"/>
                <a:cs typeface="Helvetica"/>
              </a:rPr>
              <a:t>Professor name</a:t>
            </a:r>
            <a:endParaRPr lang="en-US" dirty="0"/>
          </a:p>
        </p:txBody>
      </p:sp>
      <p:pic>
        <p:nvPicPr>
          <p:cNvPr id="14" name="Picture 13" descr="CU-Medicine-logo-S.png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5001" y="482601"/>
            <a:ext cx="2110823" cy="2066068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52218" y="4428427"/>
            <a:ext cx="1948761" cy="1920000"/>
          </a:xfrm>
          <a:prstGeom prst="rect">
            <a:avLst/>
          </a:prstGeom>
        </p:spPr>
      </p:pic>
      <p:sp>
        <p:nvSpPr>
          <p:cNvPr id="5" name="Rectangle 4"/>
          <p:cNvSpPr/>
          <p:nvPr userDrawn="1"/>
        </p:nvSpPr>
        <p:spPr>
          <a:xfrm>
            <a:off x="732566" y="6502082"/>
            <a:ext cx="74272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HK" sz="1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Copyright © 2017. All right reserved. The </a:t>
            </a:r>
            <a:r>
              <a:rPr lang="en-US" altLang="zh-HK" sz="1200" b="0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Nethersole</a:t>
            </a:r>
            <a:r>
              <a:rPr lang="en-US" altLang="zh-HK" sz="1200" b="0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School of Nursing, Faculty of Medicine, CUHK</a:t>
            </a:r>
            <a:endParaRPr lang="en-US" sz="1200" b="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文字方塊 4"/>
          <p:cNvSpPr txBox="1"/>
          <p:nvPr userDrawn="1"/>
        </p:nvSpPr>
        <p:spPr>
          <a:xfrm>
            <a:off x="3920959" y="5934512"/>
            <a:ext cx="469346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那 打 素 護 理 學 院</a:t>
            </a:r>
            <a:endParaRPr lang="en-US" altLang="zh-TW" sz="1400" b="1" dirty="0" smtClean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en-US" altLang="zh-TW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The </a:t>
            </a:r>
            <a:r>
              <a:rPr lang="en-US" altLang="zh-TW" sz="1400" b="1" dirty="0" err="1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Nethersole</a:t>
            </a:r>
            <a:r>
              <a:rPr lang="en-US" altLang="zh-TW" sz="1400" b="1" dirty="0" smtClean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 School of Nursing</a:t>
            </a:r>
            <a:endParaRPr lang="zh-HK" altLang="en-US" sz="1400" b="1" dirty="0">
              <a:solidFill>
                <a:schemeClr val="bg1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7200367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C:\Users\Mandy\Documents\PPT Template\template background 3.jpg"/>
          <p:cNvPicPr>
            <a:picLocks noChangeAspect="1" noChangeArrowheads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33" b="16712"/>
          <a:stretch/>
        </p:blipFill>
        <p:spPr bwMode="auto">
          <a:xfrm>
            <a:off x="0" y="-96742"/>
            <a:ext cx="12293600" cy="6883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7"/>
          <p:cNvSpPr>
            <a:spLocks noGrp="1"/>
          </p:cNvSpPr>
          <p:nvPr>
            <p:ph sz="quarter" idx="13" hasCustomPrompt="1"/>
          </p:nvPr>
        </p:nvSpPr>
        <p:spPr>
          <a:xfrm>
            <a:off x="568939" y="1446450"/>
            <a:ext cx="10876729" cy="4648879"/>
          </a:xfrm>
          <a:prstGeom prst="rect">
            <a:avLst/>
          </a:prstGeom>
        </p:spPr>
        <p:txBody>
          <a:bodyPr>
            <a:normAutofit/>
          </a:bodyPr>
          <a:lstStyle>
            <a:lvl1pPr marL="457189" indent="-457189">
              <a:buClrTx/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>
              <a:buClrTx/>
              <a:defRPr sz="2667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>
              <a:buClrTx/>
              <a:defRPr sz="240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>
              <a:buClrTx/>
              <a:defRPr sz="2133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>
              <a:buClrTx/>
              <a:defRPr sz="1867" baseline="0"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</a:lstStyle>
          <a:p>
            <a:pPr lvl="0"/>
            <a:r>
              <a:rPr lang="en-US" dirty="0" smtClean="0"/>
              <a:t>Text goes here</a:t>
            </a:r>
          </a:p>
          <a:p>
            <a:pPr lvl="1"/>
            <a:r>
              <a:rPr lang="en-US" dirty="0" smtClean="0"/>
              <a:t>Second level goes here</a:t>
            </a:r>
          </a:p>
          <a:p>
            <a:pPr lvl="2"/>
            <a:r>
              <a:rPr lang="en-US" dirty="0" smtClean="0"/>
              <a:t>Third level goes here</a:t>
            </a:r>
          </a:p>
          <a:p>
            <a:pPr lvl="3"/>
            <a:r>
              <a:rPr lang="en-US" dirty="0" smtClean="0"/>
              <a:t>Forth level goes here</a:t>
            </a:r>
          </a:p>
          <a:p>
            <a:pPr lvl="4"/>
            <a:r>
              <a:rPr lang="en-US" dirty="0" smtClean="0"/>
              <a:t>Fifth level goes here</a:t>
            </a:r>
            <a:endParaRPr lang="en-US" dirty="0"/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568939" y="103933"/>
            <a:ext cx="10959008" cy="1234016"/>
          </a:xfrm>
          <a:prstGeom prst="rect">
            <a:avLst/>
          </a:prstGeom>
        </p:spPr>
        <p:txBody>
          <a:bodyPr>
            <a:normAutofit/>
          </a:bodyPr>
          <a:lstStyle>
            <a:lvl1pPr algn="l">
              <a:defRPr lang="en-US" sz="4400" b="1" kern="1200" dirty="0">
                <a:solidFill>
                  <a:srgbClr val="660066"/>
                </a:solidFill>
                <a:latin typeface="Arial" pitchFamily="34" charset="0"/>
                <a:ea typeface="+mn-ea"/>
                <a:cs typeface="Arial" pitchFamily="34" charset="0"/>
              </a:defRPr>
            </a:lvl1pPr>
          </a:lstStyle>
          <a:p>
            <a:r>
              <a:rPr lang="en-US" dirty="0" smtClean="0"/>
              <a:t>Headline</a:t>
            </a:r>
            <a:endParaRPr lang="en-US" dirty="0"/>
          </a:p>
        </p:txBody>
      </p:sp>
      <p:pic>
        <p:nvPicPr>
          <p:cNvPr id="14" name="Picture 2" descr="C:\Users\Man\Desktop\logo_hor_colour_png.png"/>
          <p:cNvPicPr>
            <a:picLocks noChangeAspect="1" noChangeArrowheads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466"/>
          <a:stretch/>
        </p:blipFill>
        <p:spPr bwMode="auto">
          <a:xfrm>
            <a:off x="505933" y="5904765"/>
            <a:ext cx="2212352" cy="935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7"/>
          <p:cNvSpPr txBox="1"/>
          <p:nvPr userDrawn="1"/>
        </p:nvSpPr>
        <p:spPr>
          <a:xfrm>
            <a:off x="2828123" y="6234091"/>
            <a:ext cx="3587507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ts val="1467"/>
              </a:lnSpc>
            </a:pPr>
            <a:r>
              <a:rPr lang="zh-TW" altLang="en-US" sz="1067" b="1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" panose="020B0604020202020204" pitchFamily="34" charset="0"/>
              </a:rPr>
              <a:t>那 打 素 護 理 學 院</a:t>
            </a:r>
            <a:endParaRPr lang="en-US" altLang="zh-TW" sz="1067" b="1" dirty="0" smtClean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ts val="1467"/>
              </a:lnSpc>
            </a:pPr>
            <a:r>
              <a:rPr lang="en-US" altLang="zh-HK" sz="1067" b="1" spc="107" dirty="0" smtClean="0">
                <a:solidFill>
                  <a:srgbClr val="660066"/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Arial Unicode MS" panose="020B0604020202020204" pitchFamily="34" charset="-120"/>
              </a:rPr>
              <a:t>The Nethersole School of Nursing</a:t>
            </a:r>
            <a:endParaRPr lang="zh-HK" altLang="en-US" sz="1067" b="1" spc="107" dirty="0">
              <a:solidFill>
                <a:srgbClr val="660066"/>
              </a:solidFill>
              <a:latin typeface="微軟正黑體" panose="020B0604030504040204" pitchFamily="34" charset="-120"/>
              <a:ea typeface="微軟正黑體" panose="020B0604030504040204" pitchFamily="34" charset="-120"/>
              <a:cs typeface="Arial Unicode MS" panose="020B0604020202020204" pitchFamily="34" charset="-12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551559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139D-452C-4549-92B1-E9ED70B1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91268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139D-452C-4549-92B1-E9ED70B1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4908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139D-452C-4549-92B1-E9ED70B1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442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139D-452C-4549-92B1-E9ED70B1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3941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139D-452C-4549-92B1-E9ED70B1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284142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139D-452C-4549-92B1-E9ED70B1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0347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139D-452C-4549-92B1-E9ED70B1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3299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93139D-452C-4549-92B1-E9ED70B1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888407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93139D-452C-4549-92B1-E9ED70B1C3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1570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4.xml"/><Relationship Id="rId3" Type="http://schemas.openxmlformats.org/officeDocument/2006/relationships/diagramLayout" Target="../diagrams/layout3.xml"/><Relationship Id="rId7" Type="http://schemas.openxmlformats.org/officeDocument/2006/relationships/diagramData" Target="../diagrams/data4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11" Type="http://schemas.microsoft.com/office/2007/relationships/diagramDrawing" Target="../diagrams/drawing4.xml"/><Relationship Id="rId5" Type="http://schemas.openxmlformats.org/officeDocument/2006/relationships/diagramColors" Target="../diagrams/colors3.xml"/><Relationship Id="rId10" Type="http://schemas.openxmlformats.org/officeDocument/2006/relationships/diagramColors" Target="../diagrams/colors4.xml"/><Relationship Id="rId4" Type="http://schemas.openxmlformats.org/officeDocument/2006/relationships/diagramQuickStyle" Target="../diagrams/quickStyle3.xml"/><Relationship Id="rId9" Type="http://schemas.openxmlformats.org/officeDocument/2006/relationships/diagramQuickStyle" Target="../diagrams/quickStyl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41682" y="1836848"/>
            <a:ext cx="9578535" cy="1795352"/>
          </a:xfrm>
        </p:spPr>
        <p:txBody>
          <a:bodyPr>
            <a:normAutofit fontScale="90000"/>
          </a:bodyPr>
          <a:lstStyle/>
          <a:p>
            <a:r>
              <a:rPr lang="en-US" sz="3200" dirty="0" smtClean="0"/>
              <a:t/>
            </a:r>
            <a:br>
              <a:rPr lang="en-US" sz="3200" dirty="0" smtClean="0"/>
            </a:br>
            <a:r>
              <a:rPr lang="en-US" sz="3200" dirty="0" smtClean="0"/>
              <a:t>Promoting </a:t>
            </a:r>
            <a:r>
              <a:rPr lang="en-US" sz="3200" dirty="0"/>
              <a:t>brain health in mild cognitive impairment with the assistance of a mobile application: Brain Vitality Enhancement (BRAVE) program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1"/>
          </p:nvPr>
        </p:nvSpPr>
        <p:spPr/>
        <p:txBody>
          <a:bodyPr>
            <a:normAutofit fontScale="25000" lnSpcReduction="20000"/>
          </a:bodyPr>
          <a:lstStyle/>
          <a:p>
            <a:r>
              <a:rPr lang="en-US" sz="8000" dirty="0"/>
              <a:t>Polly W. C. LI   PhD, MSc (Cardiology), BN</a:t>
            </a:r>
          </a:p>
          <a:p>
            <a:r>
              <a:rPr lang="en-US" sz="8000" dirty="0"/>
              <a:t>Assistant Professor, The </a:t>
            </a:r>
            <a:r>
              <a:rPr lang="en-US" sz="8000" dirty="0" err="1"/>
              <a:t>Nethersole</a:t>
            </a:r>
            <a:r>
              <a:rPr lang="en-US" sz="8000" dirty="0"/>
              <a:t> School of Nursing, CUHK</a:t>
            </a:r>
          </a:p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1</a:t>
            </a:fld>
            <a:endParaRPr lang="en-US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382267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76687" y="1364523"/>
            <a:ext cx="11090440" cy="4096477"/>
          </a:xfrm>
        </p:spPr>
        <p:txBody>
          <a:bodyPr>
            <a:normAutofit/>
          </a:bodyPr>
          <a:lstStyle/>
          <a:p>
            <a:r>
              <a:rPr lang="en-US" sz="3000" dirty="0" smtClean="0"/>
              <a:t>To develop the Brain Vitality Enhancement (BRAVE) program</a:t>
            </a:r>
          </a:p>
          <a:p>
            <a:pPr marL="0" indent="0">
              <a:buNone/>
            </a:pPr>
            <a:endParaRPr lang="en-HK" altLang="zh-TW" sz="3000" dirty="0" smtClean="0"/>
          </a:p>
          <a:p>
            <a:r>
              <a:rPr lang="en-HK" sz="3000" dirty="0" smtClean="0"/>
              <a:t>Examine impacts of the BRAVE program</a:t>
            </a:r>
          </a:p>
          <a:p>
            <a:pPr lvl="1"/>
            <a:r>
              <a:rPr lang="en-HK" sz="3000" dirty="0" smtClean="0"/>
              <a:t>Cognitive functioning</a:t>
            </a:r>
          </a:p>
          <a:p>
            <a:pPr lvl="1"/>
            <a:r>
              <a:rPr lang="en-HK" sz="3000" dirty="0" smtClean="0"/>
              <a:t>Physical and mental well-being</a:t>
            </a:r>
          </a:p>
          <a:p>
            <a:pPr marL="457200" lvl="1" indent="0">
              <a:buNone/>
            </a:pPr>
            <a:endParaRPr lang="en-HK" sz="3000" dirty="0" smtClean="0"/>
          </a:p>
          <a:p>
            <a:r>
              <a:rPr lang="en-HK" sz="3000" dirty="0" smtClean="0"/>
              <a:t>Assess the users’ satisfaction and acceptability</a:t>
            </a:r>
          </a:p>
          <a:p>
            <a:pPr marL="457200" lvl="1" indent="0">
              <a:buNone/>
            </a:pPr>
            <a:endParaRPr lang="en-HK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Study objectives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3179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11</a:t>
            </a:fld>
            <a:endParaRPr lang="en-US"/>
          </a:p>
        </p:txBody>
      </p:sp>
      <p:graphicFrame>
        <p:nvGraphicFramePr>
          <p:cNvPr id="5" name="Content Placeholder 4"/>
          <p:cNvGraphicFramePr>
            <a:graphicFrameLocks noGrp="1"/>
          </p:cNvGraphicFramePr>
          <p:nvPr>
            <p:ph sz="quarter" idx="13"/>
            <p:extLst>
              <p:ext uri="{D42A27DB-BD31-4B8C-83A1-F6EECF244321}">
                <p14:modId xmlns:p14="http://schemas.microsoft.com/office/powerpoint/2010/main" val="2980145504"/>
              </p:ext>
            </p:extLst>
          </p:nvPr>
        </p:nvGraphicFramePr>
        <p:xfrm>
          <a:off x="476250" y="1615440"/>
          <a:ext cx="10877550" cy="40335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dirty="0" smtClean="0"/>
              <a:t>The </a:t>
            </a:r>
            <a:r>
              <a:rPr lang="en-HK" dirty="0"/>
              <a:t>BRAVE </a:t>
            </a:r>
            <a:r>
              <a:rPr lang="en-HK" dirty="0" smtClean="0"/>
              <a:t>program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87521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34226" y="333905"/>
            <a:ext cx="10959008" cy="1234016"/>
          </a:xfrm>
        </p:spPr>
        <p:txBody>
          <a:bodyPr/>
          <a:lstStyle/>
          <a:p>
            <a:r>
              <a:rPr lang="en-HK" altLang="zh-TW" dirty="0" smtClean="0"/>
              <a:t>Intervention- </a:t>
            </a:r>
            <a:r>
              <a:rPr lang="en-HK" dirty="0" smtClean="0"/>
              <a:t>Phase 1</a:t>
            </a:r>
            <a:endParaRPr lang="en-US" dirty="0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-8890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12</a:t>
            </a:fld>
            <a:endParaRPr lang="en-US"/>
          </a:p>
        </p:txBody>
      </p:sp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3597275" y="-79361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1" name="Rectangle 8"/>
          <p:cNvSpPr>
            <a:spLocks noChangeArrowheads="1"/>
          </p:cNvSpPr>
          <p:nvPr/>
        </p:nvSpPr>
        <p:spPr bwMode="auto">
          <a:xfrm>
            <a:off x="3413760" y="791105"/>
            <a:ext cx="18481806" cy="6895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23" name="Group 22"/>
          <p:cNvGrpSpPr/>
          <p:nvPr/>
        </p:nvGrpSpPr>
        <p:grpSpPr>
          <a:xfrm>
            <a:off x="3281625" y="1435491"/>
            <a:ext cx="6324288" cy="4833604"/>
            <a:chOff x="328246" y="-879"/>
            <a:chExt cx="5633771" cy="3986139"/>
          </a:xfrm>
        </p:grpSpPr>
        <p:grpSp>
          <p:nvGrpSpPr>
            <p:cNvPr id="24" name="Group 23"/>
            <p:cNvGrpSpPr/>
            <p:nvPr/>
          </p:nvGrpSpPr>
          <p:grpSpPr>
            <a:xfrm>
              <a:off x="328246" y="-879"/>
              <a:ext cx="5633771" cy="3986139"/>
              <a:chOff x="4707" y="-879"/>
              <a:chExt cx="5634093" cy="3986139"/>
            </a:xfrm>
          </p:grpSpPr>
          <p:sp>
            <p:nvSpPr>
              <p:cNvPr id="28" name="矩形 5"/>
              <p:cNvSpPr/>
              <p:nvPr/>
            </p:nvSpPr>
            <p:spPr>
              <a:xfrm>
                <a:off x="2735580" y="998220"/>
                <a:ext cx="2903220" cy="98298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42900" lvl="0" indent="-342900">
                  <a:buFont typeface="Wingdings" panose="05000000000000000000" pitchFamily="2" charset="2"/>
                  <a:buChar char=""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Structured education on MCI</a:t>
                </a:r>
                <a:endParaRPr lang="en-US" sz="1400" dirty="0">
                  <a:effectLst/>
                </a:endParaRPr>
              </a:p>
              <a:p>
                <a:pPr marL="342900" lvl="0" indent="-342900">
                  <a:buFont typeface="Wingdings" panose="05000000000000000000" pitchFamily="2" charset="2"/>
                  <a:buChar char=""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Communication skills with MCI</a:t>
                </a:r>
                <a:endParaRPr lang="en-US" sz="1400" dirty="0">
                  <a:effectLst/>
                </a:endParaRPr>
              </a:p>
              <a:p>
                <a:pPr marL="342900" lvl="0" indent="-342900">
                  <a:buFont typeface="Wingdings" panose="05000000000000000000" pitchFamily="2" charset="2"/>
                  <a:buChar char=""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Techniques of exercise coaching</a:t>
                </a:r>
                <a:endParaRPr lang="en-US" sz="1400" dirty="0">
                  <a:effectLst/>
                </a:endParaRPr>
              </a:p>
              <a:p>
                <a:pPr marL="342900" lvl="0" indent="-342900">
                  <a:buFont typeface="Wingdings" panose="05000000000000000000" pitchFamily="2" charset="2"/>
                  <a:buChar char=""/>
                </a:pPr>
                <a:r>
                  <a:rPr lang="en-US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Introduction of the apps </a:t>
                </a:r>
                <a:endParaRPr lang="en-US" sz="1400" dirty="0">
                  <a:effectLst/>
                </a:endParaRPr>
              </a:p>
              <a:p>
                <a:r>
                  <a:rPr lang="en-US" sz="14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</a:rPr>
                  <a:t> </a:t>
                </a:r>
                <a:endParaRPr lang="en-US" sz="1400" dirty="0">
                  <a:effectLst/>
                </a:endParaRPr>
              </a:p>
            </p:txBody>
          </p:sp>
          <p:sp>
            <p:nvSpPr>
              <p:cNvPr id="29" name="矩形 9"/>
              <p:cNvSpPr/>
              <p:nvPr/>
            </p:nvSpPr>
            <p:spPr>
              <a:xfrm>
                <a:off x="2727960" y="2057400"/>
                <a:ext cx="2910840" cy="835025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"/>
                </a:pPr>
                <a:r>
                  <a:rPr lang="en-US" sz="14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Familiarize with the exercise protocol</a:t>
                </a:r>
                <a:endParaRPr lang="en-US" sz="1400" kern="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"/>
                </a:pPr>
                <a:r>
                  <a:rPr lang="en-US" sz="14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Acquire the knowledge and skills in mentoring exercise sessions </a:t>
                </a:r>
                <a:endParaRPr lang="en-US" sz="1400" kern="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0" marR="0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14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  </a:t>
                </a:r>
                <a:endParaRPr lang="en-US" sz="1400" kern="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sp>
            <p:nvSpPr>
              <p:cNvPr id="30" name="矩形 15"/>
              <p:cNvSpPr/>
              <p:nvPr/>
            </p:nvSpPr>
            <p:spPr>
              <a:xfrm>
                <a:off x="2743200" y="2956560"/>
                <a:ext cx="2895600" cy="1028700"/>
              </a:xfrm>
              <a:prstGeom prst="rect">
                <a:avLst/>
              </a:prstGeom>
              <a:ln/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"/>
                </a:pPr>
                <a:r>
                  <a:rPr lang="en-US" sz="14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Consolidate knowledge and skills of peer mentors</a:t>
                </a:r>
                <a:endParaRPr lang="en-US" sz="1400" kern="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"/>
                </a:pPr>
                <a:r>
                  <a:rPr lang="en-US" sz="14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Competency evaluation</a:t>
                </a:r>
                <a:endParaRPr lang="en-US" sz="1400" kern="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  <a:p>
                <a:pPr marL="342900" marR="0" lvl="0" indent="-342900">
                  <a:spcBef>
                    <a:spcPts val="0"/>
                  </a:spcBef>
                  <a:spcAft>
                    <a:spcPts val="0"/>
                  </a:spcAft>
                  <a:buFont typeface="Wingdings" panose="05000000000000000000" pitchFamily="2" charset="2"/>
                  <a:buChar char=""/>
                </a:pPr>
                <a:r>
                  <a:rPr lang="en-US" sz="1400" kern="100" dirty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rPr>
                  <a:t>Awarding “Exercise Ambassadors”</a:t>
                </a:r>
                <a:endParaRPr lang="en-US" sz="1400" kern="100" dirty="0">
                  <a:effectLst/>
                  <a:ea typeface="新細明體" panose="02020500000000000000" pitchFamily="18" charset="-120"/>
                  <a:cs typeface="Times New Roman" panose="02020603050405020304" pitchFamily="18" charset="0"/>
                </a:endParaRPr>
              </a:p>
            </p:txBody>
          </p:sp>
          <p:grpSp>
            <p:nvGrpSpPr>
              <p:cNvPr id="31" name="Group 30"/>
              <p:cNvGrpSpPr/>
              <p:nvPr/>
            </p:nvGrpSpPr>
            <p:grpSpPr>
              <a:xfrm>
                <a:off x="4707" y="-879"/>
                <a:ext cx="2606343" cy="1140069"/>
                <a:chOff x="4707" y="-879"/>
                <a:chExt cx="2606343" cy="1140069"/>
              </a:xfrm>
            </p:grpSpPr>
            <p:sp>
              <p:nvSpPr>
                <p:cNvPr id="34" name="矩形 42"/>
                <p:cNvSpPr/>
                <p:nvPr/>
              </p:nvSpPr>
              <p:spPr>
                <a:xfrm>
                  <a:off x="4707" y="-879"/>
                  <a:ext cx="2606343" cy="891540"/>
                </a:xfrm>
                <a:prstGeom prst="rect">
                  <a:avLst/>
                </a:prstGeom>
                <a:solidFill>
                  <a:schemeClr val="bg1"/>
                </a:solidFill>
                <a:ln/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</p:spPr>
              <p:style>
                <a:lnRef idx="1">
                  <a:schemeClr val="accent2"/>
                </a:lnRef>
                <a:fillRef idx="2">
                  <a:schemeClr val="accent2"/>
                </a:fillRef>
                <a:effectRef idx="1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indent="269875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b="1" kern="100" dirty="0" smtClean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Empowerment </a:t>
                  </a:r>
                  <a:r>
                    <a:rPr lang="en-US" sz="1400" b="1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Workshop for Peer Mentors</a:t>
                  </a:r>
                  <a:endParaRPr lang="en-US" sz="1400" kern="100" dirty="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marL="0" marR="0" indent="269875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b="1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(10 participants/group)</a:t>
                  </a:r>
                  <a:endParaRPr lang="en-US" sz="1400" kern="100" dirty="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35" name="向下箭號 44"/>
                <p:cNvSpPr/>
                <p:nvPr/>
              </p:nvSpPr>
              <p:spPr>
                <a:xfrm>
                  <a:off x="929640" y="929640"/>
                  <a:ext cx="245110" cy="209550"/>
                </a:xfrm>
                <a:prstGeom prst="downArrow">
                  <a:avLst/>
                </a:prstGeom>
              </p:spPr>
              <p:style>
                <a:lnRef idx="2">
                  <a:schemeClr val="accent2"/>
                </a:lnRef>
                <a:fillRef idx="1">
                  <a:schemeClr val="lt1"/>
                </a:fillRef>
                <a:effectRef idx="0">
                  <a:schemeClr val="accent2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1400"/>
                </a:p>
              </p:txBody>
            </p:sp>
          </p:grpSp>
          <p:cxnSp>
            <p:nvCxnSpPr>
              <p:cNvPr id="32" name="直線單箭頭接點 57"/>
              <p:cNvCxnSpPr/>
              <p:nvPr/>
            </p:nvCxnSpPr>
            <p:spPr>
              <a:xfrm>
                <a:off x="2232660" y="2385060"/>
                <a:ext cx="50292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cxnSp>
            <p:nvCxnSpPr>
              <p:cNvPr id="33" name="直線單箭頭接點 57"/>
              <p:cNvCxnSpPr/>
              <p:nvPr/>
            </p:nvCxnSpPr>
            <p:spPr>
              <a:xfrm>
                <a:off x="2240280" y="3261360"/>
                <a:ext cx="50292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</p:grpSp>
        <p:grpSp>
          <p:nvGrpSpPr>
            <p:cNvPr id="25" name="Group 24"/>
            <p:cNvGrpSpPr/>
            <p:nvPr/>
          </p:nvGrpSpPr>
          <p:grpSpPr>
            <a:xfrm>
              <a:off x="328246" y="1178169"/>
              <a:ext cx="2730305" cy="2436495"/>
              <a:chOff x="0" y="0"/>
              <a:chExt cx="2730305" cy="2436495"/>
            </a:xfrm>
          </p:grpSpPr>
          <p:cxnSp>
            <p:nvCxnSpPr>
              <p:cNvPr id="26" name="直線單箭頭接點 57"/>
              <p:cNvCxnSpPr/>
              <p:nvPr/>
            </p:nvCxnSpPr>
            <p:spPr>
              <a:xfrm>
                <a:off x="2227385" y="293077"/>
                <a:ext cx="502920" cy="0"/>
              </a:xfrm>
              <a:prstGeom prst="straightConnector1">
                <a:avLst/>
              </a:prstGeom>
              <a:ln>
                <a:tailEnd type="triangle"/>
              </a:ln>
            </p:spPr>
            <p:style>
              <a:lnRef idx="2">
                <a:schemeClr val="accent2"/>
              </a:lnRef>
              <a:fillRef idx="1">
                <a:schemeClr val="lt1"/>
              </a:fillRef>
              <a:effectRef idx="0">
                <a:schemeClr val="accent2"/>
              </a:effectRef>
              <a:fontRef idx="minor">
                <a:schemeClr val="dk1"/>
              </a:fontRef>
            </p:style>
          </p:cxnSp>
          <p:graphicFrame>
            <p:nvGraphicFramePr>
              <p:cNvPr id="27" name="資料庫圖表 3"/>
              <p:cNvGraphicFramePr/>
              <p:nvPr>
                <p:extLst>
                  <p:ext uri="{D42A27DB-BD31-4B8C-83A1-F6EECF244321}">
                    <p14:modId xmlns:p14="http://schemas.microsoft.com/office/powerpoint/2010/main" val="370876667"/>
                  </p:ext>
                </p:extLst>
              </p:nvPr>
            </p:nvGraphicFramePr>
            <p:xfrm>
              <a:off x="0" y="0"/>
              <a:ext cx="2257425" cy="2436495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</p:grpSp>
      </p:grpSp>
    </p:spTree>
    <p:extLst>
      <p:ext uri="{BB962C8B-B14F-4D97-AF65-F5344CB8AC3E}">
        <p14:creationId xmlns:p14="http://schemas.microsoft.com/office/powerpoint/2010/main" val="5917770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41300" y="239184"/>
            <a:ext cx="10959008" cy="1234016"/>
          </a:xfrm>
        </p:spPr>
        <p:txBody>
          <a:bodyPr>
            <a:normAutofit fontScale="90000"/>
          </a:bodyPr>
          <a:lstStyle/>
          <a:p>
            <a:r>
              <a:rPr lang="en-HK" altLang="zh-TW" sz="5300" dirty="0" smtClean="0"/>
              <a:t>Intervention- </a:t>
            </a:r>
            <a:r>
              <a:rPr lang="en-HK" sz="5300" dirty="0" smtClean="0"/>
              <a:t>Phase 2</a:t>
            </a:r>
            <a:r>
              <a:rPr lang="en-HK" dirty="0" smtClean="0"/>
              <a:t/>
            </a:r>
            <a:br>
              <a:rPr lang="en-HK" dirty="0" smtClean="0"/>
            </a:br>
            <a:endParaRPr lang="en-US" dirty="0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895600" y="538480"/>
            <a:ext cx="14355520" cy="6018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pSp>
        <p:nvGrpSpPr>
          <p:cNvPr id="8" name="Group 7"/>
          <p:cNvGrpSpPr/>
          <p:nvPr/>
        </p:nvGrpSpPr>
        <p:grpSpPr>
          <a:xfrm>
            <a:off x="3141345" y="-1780606"/>
            <a:ext cx="8212455" cy="8011724"/>
            <a:chOff x="0" y="1181100"/>
            <a:chExt cx="7565863" cy="7383780"/>
          </a:xfrm>
        </p:grpSpPr>
        <p:grpSp>
          <p:nvGrpSpPr>
            <p:cNvPr id="9" name="Group 8"/>
            <p:cNvGrpSpPr/>
            <p:nvPr/>
          </p:nvGrpSpPr>
          <p:grpSpPr>
            <a:xfrm>
              <a:off x="0" y="4038600"/>
              <a:ext cx="7565863" cy="4526280"/>
              <a:chOff x="0" y="335280"/>
              <a:chExt cx="7565863" cy="4526280"/>
            </a:xfrm>
          </p:grpSpPr>
          <p:grpSp>
            <p:nvGrpSpPr>
              <p:cNvPr id="11" name="Group 10"/>
              <p:cNvGrpSpPr/>
              <p:nvPr/>
            </p:nvGrpSpPr>
            <p:grpSpPr>
              <a:xfrm>
                <a:off x="60960" y="3733800"/>
                <a:ext cx="5859894" cy="1127760"/>
                <a:chOff x="0" y="0"/>
                <a:chExt cx="5859894" cy="1127760"/>
              </a:xfrm>
            </p:grpSpPr>
            <p:sp>
              <p:nvSpPr>
                <p:cNvPr id="22" name="圓角矩形 108"/>
                <p:cNvSpPr/>
                <p:nvPr/>
              </p:nvSpPr>
              <p:spPr>
                <a:xfrm>
                  <a:off x="2827020" y="304800"/>
                  <a:ext cx="3032874" cy="822960"/>
                </a:xfrm>
                <a:prstGeom prst="roundRect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Follow-up Support</a:t>
                  </a:r>
                  <a:endParaRPr lang="en-US" sz="1400" kern="100" dirty="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(Via the mobile application and onsite visits weekly x2; biweekly x1)</a:t>
                  </a:r>
                  <a:endParaRPr lang="en-US" sz="1400" kern="100" dirty="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sp>
              <p:nvSpPr>
                <p:cNvPr id="23" name="Rounded Rectangle 22"/>
                <p:cNvSpPr/>
                <p:nvPr/>
              </p:nvSpPr>
              <p:spPr>
                <a:xfrm>
                  <a:off x="0" y="304800"/>
                  <a:ext cx="2293620" cy="693420"/>
                </a:xfrm>
                <a:prstGeom prst="roundRect">
                  <a:avLst/>
                </a:prstGeom>
                <a:gradFill flip="none" rotWithShape="1">
                  <a:gsLst>
                    <a:gs pos="0">
                      <a:srgbClr val="7030A0">
                        <a:tint val="66000"/>
                        <a:satMod val="160000"/>
                      </a:srgbClr>
                    </a:gs>
                    <a:gs pos="50000">
                      <a:srgbClr val="7030A0">
                        <a:tint val="44500"/>
                        <a:satMod val="160000"/>
                      </a:srgbClr>
                    </a:gs>
                    <a:gs pos="100000">
                      <a:srgbClr val="7030A0">
                        <a:tint val="23500"/>
                        <a:satMod val="160000"/>
                      </a:srgbClr>
                    </a:gs>
                  </a:gsLst>
                  <a:lin ang="2700000" scaled="1"/>
                  <a:tileRect/>
                </a:gradFill>
                <a:ln>
                  <a:solidFill>
                    <a:srgbClr val="7030A0"/>
                  </a:solidFill>
                </a:ln>
                <a:effectLst>
                  <a:glow rad="101600">
                    <a:schemeClr val="accent3">
                      <a:satMod val="175000"/>
                      <a:alpha val="40000"/>
                    </a:schemeClr>
                  </a:glow>
                </a:effectLst>
              </p:spPr>
              <p:style>
                <a:lnRef idx="2">
                  <a:schemeClr val="dk1"/>
                </a:lnRef>
                <a:fillRef idx="1">
                  <a:schemeClr val="lt1"/>
                </a:fillRef>
                <a:effectRef idx="0">
                  <a:schemeClr val="dk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endParaRPr lang="en-US" sz="1400" b="1" kern="100" dirty="0" smtClean="0"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b="1" kern="100" dirty="0" smtClean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Peer </a:t>
                  </a:r>
                  <a:r>
                    <a:rPr lang="en-US" sz="1400" b="1" kern="100" dirty="0"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mentor-directed exercise sessions in the community</a:t>
                  </a:r>
                  <a:endParaRPr lang="en-US" sz="1400" kern="100" dirty="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marL="0" marR="0" algn="ctr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100" dirty="0">
                      <a:effectLst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 </a:t>
                  </a:r>
                </a:p>
              </p:txBody>
            </p:sp>
            <p:sp>
              <p:nvSpPr>
                <p:cNvPr id="24" name="Left Arrow 23"/>
                <p:cNvSpPr/>
                <p:nvPr/>
              </p:nvSpPr>
              <p:spPr>
                <a:xfrm>
                  <a:off x="2339340" y="441960"/>
                  <a:ext cx="426720" cy="289560"/>
                </a:xfrm>
                <a:prstGeom prst="leftArrow">
                  <a:avLst/>
                </a:prstGeom>
                <a:ln>
                  <a:solidFill>
                    <a:srgbClr val="7030A0"/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000"/>
                </a:p>
              </p:txBody>
            </p:sp>
            <p:sp>
              <p:nvSpPr>
                <p:cNvPr id="25" name="Down Arrow 24"/>
                <p:cNvSpPr/>
                <p:nvPr/>
              </p:nvSpPr>
              <p:spPr>
                <a:xfrm>
                  <a:off x="975360" y="0"/>
                  <a:ext cx="224790" cy="243840"/>
                </a:xfrm>
                <a:prstGeom prst="downArrow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endParaRPr lang="en-US" sz="2000"/>
                </a:p>
              </p:txBody>
            </p:sp>
          </p:grpSp>
          <p:grpSp>
            <p:nvGrpSpPr>
              <p:cNvPr id="12" name="Group 11"/>
              <p:cNvGrpSpPr/>
              <p:nvPr/>
            </p:nvGrpSpPr>
            <p:grpSpPr>
              <a:xfrm>
                <a:off x="0" y="335280"/>
                <a:ext cx="7565863" cy="3649980"/>
                <a:chOff x="0" y="335280"/>
                <a:chExt cx="7565863" cy="3649980"/>
              </a:xfrm>
            </p:grpSpPr>
            <p:sp>
              <p:nvSpPr>
                <p:cNvPr id="13" name="矩形 52"/>
                <p:cNvSpPr/>
                <p:nvPr/>
              </p:nvSpPr>
              <p:spPr>
                <a:xfrm>
                  <a:off x="2796540" y="3068320"/>
                  <a:ext cx="4769323" cy="916940"/>
                </a:xfrm>
                <a:prstGeom prst="rect">
                  <a:avLst/>
                </a:prstGeom>
                <a:ln>
                  <a:solidFill>
                    <a:schemeClr val="accent1">
                      <a:lumMod val="75000"/>
                    </a:schemeClr>
                  </a:solidFill>
                </a:ln>
              </p:spPr>
              <p:style>
                <a:lnRef idx="2">
                  <a:schemeClr val="accent1"/>
                </a:lnRef>
                <a:fillRef idx="1">
                  <a:schemeClr val="lt1"/>
                </a:fillRef>
                <a:effectRef idx="0">
                  <a:schemeClr val="accent1"/>
                </a:effectRef>
                <a:fontRef idx="minor">
                  <a:schemeClr val="dk1"/>
                </a:fontRef>
              </p:style>
              <p:txBody>
                <a:bodyPr rot="0" spcFirstLastPara="0" vert="horz" wrap="square" lIns="91440" tIns="45720" rIns="91440" bIns="45720" numCol="1" spcCol="0" rtlCol="0" fromWordArt="0" anchor="ctr" anchorCtr="0" forceAA="0" compatLnSpc="1">
                  <a:prstTxWarp prst="textNoShape">
                    <a:avLst/>
                  </a:prstTxWarp>
                  <a:noAutofit/>
                </a:bodyPr>
                <a:lstStyle/>
                <a:p>
                  <a:pPr marL="342900" marR="0" lvl="0" indent="-342900">
                    <a:spcBef>
                      <a:spcPts val="0"/>
                    </a:spcBef>
                    <a:spcAft>
                      <a:spcPts val="0"/>
                    </a:spcAft>
                    <a:buFont typeface="Wingdings" panose="05000000000000000000" pitchFamily="2" charset="2"/>
                    <a:buChar char=""/>
                  </a:pPr>
                  <a:endParaRPr lang="en-US" sz="1400" kern="100" dirty="0" smtClean="0">
                    <a:solidFill>
                      <a:srgbClr val="000000"/>
                    </a:solidFill>
                    <a:effectLst/>
                    <a:latin typeface="Times New Roman" panose="02020603050405020304" pitchFamily="18" charset="0"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marL="342900" marR="0" lvl="0" indent="-342900">
                    <a:spcBef>
                      <a:spcPts val="0"/>
                    </a:spcBef>
                    <a:spcAft>
                      <a:spcPts val="0"/>
                    </a:spcAft>
                    <a:buFont typeface="Wingdings" panose="05000000000000000000" pitchFamily="2" charset="2"/>
                    <a:buChar char=""/>
                  </a:pPr>
                  <a:r>
                    <a:rPr lang="en-US" sz="1400" kern="100" dirty="0" smtClean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Integrate mentor-directed exercise training as lifestyle activities </a:t>
                  </a:r>
                </a:p>
                <a:p>
                  <a:pPr marL="342900" marR="0" lvl="0" indent="-342900">
                    <a:spcBef>
                      <a:spcPts val="0"/>
                    </a:spcBef>
                    <a:spcAft>
                      <a:spcPts val="0"/>
                    </a:spcAft>
                    <a:buFont typeface="Wingdings" panose="05000000000000000000" pitchFamily="2" charset="2"/>
                    <a:buChar char=""/>
                  </a:pPr>
                  <a:r>
                    <a:rPr lang="en-US" sz="1400" kern="100" dirty="0" smtClean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Goal setting for maintaining physical activity </a:t>
                  </a:r>
                  <a:endParaRPr lang="en-US" sz="1400" kern="100" dirty="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marL="342900" marR="0" lvl="0" indent="-342900">
                    <a:spcBef>
                      <a:spcPts val="0"/>
                    </a:spcBef>
                    <a:spcAft>
                      <a:spcPts val="0"/>
                    </a:spcAft>
                    <a:buFont typeface="Wingdings" panose="05000000000000000000" pitchFamily="2" charset="2"/>
                    <a:buChar char=""/>
                  </a:pPr>
                  <a:r>
                    <a:rPr lang="en-US" sz="1400" kern="1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Establish action </a:t>
                  </a:r>
                  <a:r>
                    <a:rPr lang="en-US" sz="1400" kern="100" dirty="0" smtClean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plan with concrete schedule, logistic arrangement, contingency plan </a:t>
                  </a:r>
                  <a:endParaRPr lang="en-US" sz="1400" kern="100" dirty="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  <a:p>
                  <a:pPr marL="0" marR="0">
                    <a:spcBef>
                      <a:spcPts val="0"/>
                    </a:spcBef>
                    <a:spcAft>
                      <a:spcPts val="0"/>
                    </a:spcAft>
                  </a:pPr>
                  <a:r>
                    <a:rPr lang="en-US" sz="1400" kern="100" dirty="0">
                      <a:solidFill>
                        <a:srgbClr val="000000"/>
                      </a:solidFill>
                      <a:effectLst/>
                      <a:latin typeface="Times New Roman" panose="02020603050405020304" pitchFamily="18" charset="0"/>
                      <a:ea typeface="新細明體" panose="02020500000000000000" pitchFamily="18" charset="-120"/>
                      <a:cs typeface="Times New Roman" panose="02020603050405020304" pitchFamily="18" charset="0"/>
                    </a:rPr>
                    <a:t> </a:t>
                  </a:r>
                  <a:endParaRPr lang="en-US" sz="1400" kern="100" dirty="0">
                    <a:effectLst/>
                    <a:ea typeface="新細明體" panose="02020500000000000000" pitchFamily="18" charset="-120"/>
                    <a:cs typeface="Times New Roman" panose="02020603050405020304" pitchFamily="18" charset="0"/>
                  </a:endParaRPr>
                </a:p>
              </p:txBody>
            </p:sp>
            <p:cxnSp>
              <p:nvCxnSpPr>
                <p:cNvPr id="14" name="直線單箭頭接點 57"/>
                <p:cNvCxnSpPr/>
                <p:nvPr/>
              </p:nvCxnSpPr>
              <p:spPr>
                <a:xfrm>
                  <a:off x="2286000" y="3368040"/>
                  <a:ext cx="502920" cy="0"/>
                </a:xfrm>
                <a:prstGeom prst="straightConnector1">
                  <a:avLst/>
                </a:prstGeom>
                <a:noFill/>
                <a:ln w="6350" cap="flat" cmpd="sng" algn="ctr">
                  <a:solidFill>
                    <a:schemeClr val="accent1">
                      <a:lumMod val="75000"/>
                    </a:schemeClr>
                  </a:solidFill>
                  <a:prstDash val="solid"/>
                  <a:miter lim="800000"/>
                  <a:tailEnd type="triangle"/>
                </a:ln>
                <a:effectLst/>
              </p:spPr>
            </p:cxnSp>
            <p:grpSp>
              <p:nvGrpSpPr>
                <p:cNvPr id="15" name="Group 14"/>
                <p:cNvGrpSpPr/>
                <p:nvPr/>
              </p:nvGrpSpPr>
              <p:grpSpPr>
                <a:xfrm>
                  <a:off x="0" y="335280"/>
                  <a:ext cx="6155339" cy="3322320"/>
                  <a:chOff x="0" y="335280"/>
                  <a:chExt cx="6155339" cy="3322320"/>
                </a:xfrm>
              </p:grpSpPr>
              <p:sp>
                <p:nvSpPr>
                  <p:cNvPr id="16" name="矩形 43"/>
                  <p:cNvSpPr/>
                  <p:nvPr/>
                </p:nvSpPr>
                <p:spPr>
                  <a:xfrm>
                    <a:off x="0" y="335280"/>
                    <a:ext cx="2577283" cy="826770"/>
                  </a:xfrm>
                  <a:prstGeom prst="rect">
                    <a:avLst/>
                  </a:prstGeom>
                  <a:solidFill>
                    <a:schemeClr val="bg1"/>
                  </a:solidFill>
                  <a:ln/>
                  <a:effectLst>
                    <a:glow rad="101600">
                      <a:schemeClr val="accent5">
                        <a:satMod val="175000"/>
                        <a:alpha val="40000"/>
                      </a:schemeClr>
                    </a:glow>
                  </a:effectLst>
                </p:spPr>
                <p:style>
                  <a:lnRef idx="1">
                    <a:schemeClr val="accent1"/>
                  </a:lnRef>
                  <a:fillRef idx="2">
                    <a:schemeClr val="accent1"/>
                  </a:fillRef>
                  <a:effectRef idx="1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b="1" kern="100" dirty="0" smtClean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Exercise </a:t>
                    </a:r>
                    <a:r>
                      <a:rPr lang="en-US" sz="14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Training Module for Older Adults</a:t>
                    </a:r>
                    <a:endParaRPr lang="en-US" sz="1400" kern="100" dirty="0">
                      <a:effectLst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b="1" kern="100" dirty="0"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(10 participants + 2 mentors/ group)</a:t>
                    </a:r>
                    <a:endParaRPr lang="en-US" sz="1400" kern="100" dirty="0">
                      <a:effectLst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7" name="矩形 41"/>
                  <p:cNvSpPr/>
                  <p:nvPr/>
                </p:nvSpPr>
                <p:spPr>
                  <a:xfrm>
                    <a:off x="2788920" y="1082302"/>
                    <a:ext cx="3366419" cy="995418"/>
                  </a:xfrm>
                  <a:prstGeom prst="rect">
                    <a:avLst/>
                  </a:prstGeom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342900" marR="0" lvl="0" indent="-342900">
                      <a:spcBef>
                        <a:spcPts val="0"/>
                      </a:spcBef>
                      <a:spcAft>
                        <a:spcPts val="0"/>
                      </a:spcAft>
                      <a:buFont typeface="Wingdings" panose="05000000000000000000" pitchFamily="2" charset="2"/>
                      <a:buChar char=""/>
                    </a:pPr>
                    <a:r>
                      <a:rPr lang="en-US" sz="1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Mentor-mentee matching</a:t>
                    </a:r>
                    <a:endParaRPr lang="en-US" sz="1400" kern="100" dirty="0">
                      <a:effectLst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spcBef>
                        <a:spcPts val="0"/>
                      </a:spcBef>
                      <a:spcAft>
                        <a:spcPts val="0"/>
                      </a:spcAft>
                      <a:buFont typeface="Wingdings" panose="05000000000000000000" pitchFamily="2" charset="2"/>
                      <a:buChar char=""/>
                    </a:pPr>
                    <a:r>
                      <a:rPr lang="en-US" sz="1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Ice-breaking activities</a:t>
                    </a:r>
                    <a:endParaRPr lang="en-US" sz="1400" kern="100" dirty="0">
                      <a:effectLst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spcBef>
                        <a:spcPts val="0"/>
                      </a:spcBef>
                      <a:spcAft>
                        <a:spcPts val="0"/>
                      </a:spcAft>
                      <a:buFont typeface="Wingdings" panose="05000000000000000000" pitchFamily="2" charset="2"/>
                      <a:buChar char=""/>
                    </a:pPr>
                    <a:r>
                      <a:rPr lang="en-US" sz="1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Introduce </a:t>
                    </a:r>
                    <a:r>
                      <a:rPr lang="en-US" sz="1400" kern="100" dirty="0" smtClean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the awarding system for enhancing motivation and team spirit </a:t>
                    </a:r>
                    <a:endParaRPr lang="en-US" sz="1400" kern="100" dirty="0">
                      <a:effectLst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 </a:t>
                    </a:r>
                    <a:endParaRPr lang="en-US" sz="1400" kern="100" dirty="0">
                      <a:effectLst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  <p:sp>
                <p:nvSpPr>
                  <p:cNvPr id="18" name="矩形 48"/>
                  <p:cNvSpPr/>
                  <p:nvPr/>
                </p:nvSpPr>
                <p:spPr>
                  <a:xfrm>
                    <a:off x="2788919" y="2194560"/>
                    <a:ext cx="3366420" cy="800100"/>
                  </a:xfrm>
                  <a:prstGeom prst="rect">
                    <a:avLst/>
                  </a:prstGeom>
                  <a:ln>
                    <a:solidFill>
                      <a:schemeClr val="accent1">
                        <a:lumMod val="75000"/>
                      </a:schemeClr>
                    </a:solidFill>
                  </a:ln>
                </p:spPr>
                <p:style>
                  <a:lnRef idx="2">
                    <a:schemeClr val="accent1"/>
                  </a:lnRef>
                  <a:fillRef idx="1">
                    <a:schemeClr val="lt1"/>
                  </a:fillRef>
                  <a:effectRef idx="0">
                    <a:schemeClr val="accent1"/>
                  </a:effectRef>
                  <a:fontRef idx="minor">
                    <a:schemeClr val="dk1"/>
                  </a:fontRef>
                </p:style>
                <p:txBody>
                  <a:bodyPr rot="0" spcFirstLastPara="0" vert="horz" wrap="square" lIns="91440" tIns="45720" rIns="91440" bIns="45720" numCol="1" spcCol="0" rtlCol="0" fromWordArt="0" anchor="ctr" anchorCtr="0" forceAA="0" compatLnSpc="1">
                    <a:prstTxWarp prst="textNoShape">
                      <a:avLst/>
                    </a:prstTxWarp>
                    <a:noAutofit/>
                  </a:bodyPr>
                  <a:lstStyle/>
                  <a:p>
                    <a:pPr marL="342900" marR="0" lvl="0" indent="-342900">
                      <a:spcBef>
                        <a:spcPts val="0"/>
                      </a:spcBef>
                      <a:spcAft>
                        <a:spcPts val="0"/>
                      </a:spcAft>
                      <a:buFont typeface="Wingdings" panose="05000000000000000000" pitchFamily="2" charset="2"/>
                      <a:buChar char=""/>
                    </a:pPr>
                    <a:r>
                      <a:rPr lang="en-US" sz="1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Implement exercise protocol</a:t>
                    </a:r>
                    <a:endParaRPr lang="en-US" sz="1400" kern="100" dirty="0">
                      <a:effectLst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spcBef>
                        <a:spcPts val="0"/>
                      </a:spcBef>
                      <a:spcAft>
                        <a:spcPts val="0"/>
                      </a:spcAft>
                      <a:buFont typeface="Wingdings" panose="05000000000000000000" pitchFamily="2" charset="2"/>
                      <a:buChar char=""/>
                    </a:pPr>
                    <a:r>
                      <a:rPr lang="en-US" sz="1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Provide exercise instructions</a:t>
                    </a:r>
                    <a:endParaRPr lang="en-US" sz="1400" kern="100" dirty="0">
                      <a:effectLst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pPr marL="342900" marR="0" lvl="0" indent="-342900">
                      <a:spcBef>
                        <a:spcPts val="0"/>
                      </a:spcBef>
                      <a:spcAft>
                        <a:spcPts val="0"/>
                      </a:spcAft>
                      <a:buFont typeface="Wingdings" panose="05000000000000000000" pitchFamily="2" charset="2"/>
                      <a:buChar char=""/>
                    </a:pPr>
                    <a:r>
                      <a:rPr lang="en-US" sz="1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Address exercise barriers</a:t>
                    </a:r>
                    <a:endParaRPr lang="en-US" sz="1400" kern="100" dirty="0">
                      <a:effectLst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  <a:p>
                    <a:pPr marL="0" marR="0" algn="ctr">
                      <a:spcBef>
                        <a:spcPts val="0"/>
                      </a:spcBef>
                      <a:spcAft>
                        <a:spcPts val="0"/>
                      </a:spcAft>
                    </a:pPr>
                    <a:r>
                      <a:rPr lang="en-US" sz="1400" kern="100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新細明體" panose="02020500000000000000" pitchFamily="18" charset="-120"/>
                        <a:cs typeface="Times New Roman" panose="02020603050405020304" pitchFamily="18" charset="0"/>
                      </a:rPr>
                      <a:t> </a:t>
                    </a:r>
                    <a:endParaRPr lang="en-US" sz="1400" kern="100" dirty="0">
                      <a:effectLst/>
                      <a:ea typeface="新細明體" panose="02020500000000000000" pitchFamily="18" charset="-120"/>
                      <a:cs typeface="Times New Roman" panose="02020603050405020304" pitchFamily="18" charset="0"/>
                    </a:endParaRPr>
                  </a:p>
                </p:txBody>
              </p:sp>
              <p:graphicFrame>
                <p:nvGraphicFramePr>
                  <p:cNvPr id="19" name="資料庫圖表 1"/>
                  <p:cNvGraphicFramePr/>
                  <p:nvPr>
                    <p:extLst>
                      <p:ext uri="{D42A27DB-BD31-4B8C-83A1-F6EECF244321}">
                        <p14:modId xmlns:p14="http://schemas.microsoft.com/office/powerpoint/2010/main" val="2388928188"/>
                      </p:ext>
                    </p:extLst>
                  </p:nvPr>
                </p:nvGraphicFramePr>
                <p:xfrm>
                  <a:off x="60960" y="1432560"/>
                  <a:ext cx="2217420" cy="2225040"/>
                </p:xfrm>
                <a:graphic>
                  <a:graphicData uri="http://schemas.openxmlformats.org/drawingml/2006/diagram">
                    <dgm:relIds xmlns:dgm="http://schemas.openxmlformats.org/drawingml/2006/diagram" xmlns:r="http://schemas.openxmlformats.org/officeDocument/2006/relationships" r:dm="rId2" r:lo="rId3" r:qs="rId4" r:cs="rId5"/>
                  </a:graphicData>
                </a:graphic>
              </p:graphicFrame>
              <p:cxnSp>
                <p:nvCxnSpPr>
                  <p:cNvPr id="20" name="直線單箭頭接點 57"/>
                  <p:cNvCxnSpPr/>
                  <p:nvPr/>
                </p:nvCxnSpPr>
                <p:spPr>
                  <a:xfrm>
                    <a:off x="2286000" y="1653540"/>
                    <a:ext cx="502920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  <p:cxnSp>
                <p:nvCxnSpPr>
                  <p:cNvPr id="21" name="直線單箭頭接點 57"/>
                  <p:cNvCxnSpPr/>
                  <p:nvPr/>
                </p:nvCxnSpPr>
                <p:spPr>
                  <a:xfrm>
                    <a:off x="2278380" y="2545080"/>
                    <a:ext cx="502920" cy="0"/>
                  </a:xfrm>
                  <a:prstGeom prst="straightConnector1">
                    <a:avLst/>
                  </a:prstGeom>
                  <a:noFill/>
                  <a:ln w="6350" cap="flat" cmpd="sng" algn="ctr">
                    <a:solidFill>
                      <a:schemeClr val="accent1">
                        <a:lumMod val="75000"/>
                      </a:schemeClr>
                    </a:solidFill>
                    <a:prstDash val="solid"/>
                    <a:miter lim="800000"/>
                    <a:tailEnd type="triangle"/>
                  </a:ln>
                  <a:effectLst/>
                </p:spPr>
              </p:cxnSp>
            </p:grpSp>
          </p:grpSp>
        </p:grpSp>
        <p:graphicFrame>
          <p:nvGraphicFramePr>
            <p:cNvPr id="10" name="資料庫圖表 3"/>
            <p:cNvGraphicFramePr/>
            <p:nvPr/>
          </p:nvGraphicFramePr>
          <p:xfrm>
            <a:off x="22860" y="1181100"/>
            <a:ext cx="2257425" cy="2436495"/>
          </p:xfrm>
          <a:graphic>
            <a:graphicData uri="http://schemas.openxmlformats.org/drawingml/2006/diagram">
              <dgm:relIds xmlns:dgm="http://schemas.openxmlformats.org/drawingml/2006/diagram" xmlns:r="http://schemas.openxmlformats.org/officeDocument/2006/relationships" r:dm="rId7" r:lo="rId8" r:qs="rId9" r:cs="rId10"/>
            </a:graphicData>
          </a:graphic>
        </p:graphicFrame>
      </p:grpSp>
    </p:spTree>
    <p:extLst>
      <p:ext uri="{BB962C8B-B14F-4D97-AF65-F5344CB8AC3E}">
        <p14:creationId xmlns:p14="http://schemas.microsoft.com/office/powerpoint/2010/main" val="277437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14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According to the design guidelines suggested for older people to ensure user-friendliness</a:t>
            </a:r>
          </a:p>
          <a:p>
            <a:r>
              <a:rPr lang="en-US" dirty="0" smtClean="0"/>
              <a:t>Large and high contrast screen to improve readability </a:t>
            </a:r>
          </a:p>
          <a:p>
            <a:r>
              <a:rPr lang="en-US" dirty="0" smtClean="0"/>
              <a:t>More graphics, simple and meaningful icons in line with the mental model of older adults to promote understanding  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Design of the Mobile apps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494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15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Open </a:t>
            </a:r>
            <a:r>
              <a:rPr lang="en-US" dirty="0"/>
              <a:t>to the public </a:t>
            </a:r>
          </a:p>
          <a:p>
            <a:pPr lvl="1"/>
            <a:r>
              <a:rPr lang="en-US" dirty="0"/>
              <a:t>Health information updates and review on brain health, </a:t>
            </a:r>
            <a:r>
              <a:rPr lang="en-US" dirty="0" smtClean="0"/>
              <a:t>MCI</a:t>
            </a:r>
          </a:p>
          <a:p>
            <a:pPr lvl="1"/>
            <a:r>
              <a:rPr lang="en-US" dirty="0"/>
              <a:t>B</a:t>
            </a:r>
            <a:r>
              <a:rPr lang="en-US" dirty="0" smtClean="0"/>
              <a:t>enefits </a:t>
            </a:r>
            <a:r>
              <a:rPr lang="en-US" dirty="0"/>
              <a:t>of exercise, exercise safety, video-based exercise demonstration </a:t>
            </a:r>
          </a:p>
          <a:p>
            <a:r>
              <a:rPr lang="en-US" dirty="0"/>
              <a:t>Members only area </a:t>
            </a:r>
          </a:p>
          <a:p>
            <a:pPr lvl="1"/>
            <a:r>
              <a:rPr lang="en-US" dirty="0"/>
              <a:t>Activity scheduling and tracking for mentor-mentee </a:t>
            </a:r>
            <a:r>
              <a:rPr lang="en-US" dirty="0" smtClean="0"/>
              <a:t>groups</a:t>
            </a:r>
          </a:p>
          <a:p>
            <a:pPr lvl="1"/>
            <a:r>
              <a:rPr lang="en-US" dirty="0" smtClean="0"/>
              <a:t>Registration and password required  </a:t>
            </a:r>
          </a:p>
          <a:p>
            <a:pPr lvl="1"/>
            <a:r>
              <a:rPr lang="en-US" dirty="0" smtClean="0"/>
              <a:t>Self-adjusted level of privacy </a:t>
            </a:r>
          </a:p>
          <a:p>
            <a:pPr marL="457200" lvl="1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Content of the mobile apps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3643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16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Inviting 10 persons with MCI with diverse demographic and clinical background for testing the apps before it is formally launched</a:t>
            </a:r>
          </a:p>
          <a:p>
            <a:pPr marL="0" indent="0">
              <a:buNone/>
            </a:pPr>
            <a:r>
              <a:rPr lang="en-US" dirty="0" smtClean="0"/>
              <a:t> </a:t>
            </a:r>
          </a:p>
          <a:p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Pilot testing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660195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2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Peer mentors </a:t>
            </a:r>
          </a:p>
          <a:p>
            <a:pPr lvl="1"/>
            <a:r>
              <a:rPr lang="en-HK" dirty="0" smtClean="0"/>
              <a:t>Inclusion criteria </a:t>
            </a:r>
          </a:p>
          <a:p>
            <a:pPr lvl="2"/>
            <a:r>
              <a:rPr lang="en-HK" dirty="0" smtClean="0"/>
              <a:t>Voluntary work experience</a:t>
            </a:r>
            <a:endParaRPr lang="en-US" dirty="0"/>
          </a:p>
          <a:p>
            <a:pPr lvl="2"/>
            <a:r>
              <a:rPr lang="en-HK" dirty="0" smtClean="0"/>
              <a:t>Cognitively intact </a:t>
            </a:r>
            <a:endParaRPr lang="en-HK" dirty="0"/>
          </a:p>
          <a:p>
            <a:pPr lvl="2"/>
            <a:r>
              <a:rPr lang="en-HK" dirty="0" smtClean="0"/>
              <a:t>Physically active (at least moderately active)</a:t>
            </a:r>
          </a:p>
          <a:p>
            <a:pPr lvl="2"/>
            <a:r>
              <a:rPr lang="en-HK" dirty="0"/>
              <a:t>Aged ≥50 years </a:t>
            </a:r>
            <a:r>
              <a:rPr lang="en-HK" dirty="0" smtClean="0"/>
              <a:t>old</a:t>
            </a:r>
          </a:p>
          <a:p>
            <a:pPr lvl="2"/>
            <a:r>
              <a:rPr lang="en-HK" dirty="0" smtClean="0"/>
              <a:t>Own a smartphone</a:t>
            </a:r>
            <a:endParaRPr lang="en-HK" dirty="0"/>
          </a:p>
          <a:p>
            <a:pPr marL="514350" indent="-514350">
              <a:buFont typeface="+mj-lt"/>
              <a:buAutoNum type="arabicPeriod"/>
            </a:pPr>
            <a:r>
              <a:rPr lang="en-HK" dirty="0" smtClean="0"/>
              <a:t>Mentees </a:t>
            </a:r>
          </a:p>
          <a:p>
            <a:pPr lvl="1"/>
            <a:r>
              <a:rPr lang="en-HK" dirty="0" smtClean="0"/>
              <a:t>Inclusion criterion </a:t>
            </a:r>
          </a:p>
          <a:p>
            <a:pPr lvl="2"/>
            <a:r>
              <a:rPr lang="en-HK" dirty="0" smtClean="0"/>
              <a:t>Suboptimal cognitive function (score 19-26 /30 on Montreal Cognitive Assessment)</a:t>
            </a:r>
          </a:p>
          <a:p>
            <a:pPr lvl="2"/>
            <a:r>
              <a:rPr lang="en-HK" dirty="0"/>
              <a:t>Aged ≥</a:t>
            </a:r>
            <a:r>
              <a:rPr lang="en-HK" dirty="0" smtClean="0"/>
              <a:t>50 </a:t>
            </a:r>
            <a:r>
              <a:rPr lang="en-HK" dirty="0"/>
              <a:t>years </a:t>
            </a:r>
            <a:r>
              <a:rPr lang="en-HK" dirty="0" smtClean="0"/>
              <a:t>old</a:t>
            </a:r>
          </a:p>
          <a:p>
            <a:pPr lvl="2"/>
            <a:r>
              <a:rPr lang="en-HK" dirty="0" smtClean="0"/>
              <a:t>Own a smartphone </a:t>
            </a:r>
            <a:endParaRPr lang="en-HK" dirty="0" smtClean="0"/>
          </a:p>
          <a:p>
            <a:pPr lvl="1"/>
            <a:r>
              <a:rPr lang="en-HK" dirty="0" smtClean="0"/>
              <a:t>Exclusion criteria</a:t>
            </a:r>
          </a:p>
          <a:p>
            <a:pPr lvl="2"/>
            <a:r>
              <a:rPr lang="en-HK" dirty="0"/>
              <a:t>Dementia</a:t>
            </a:r>
          </a:p>
          <a:p>
            <a:pPr lvl="2"/>
            <a:r>
              <a:rPr lang="en-HK" dirty="0"/>
              <a:t>Impaired mobility</a:t>
            </a:r>
            <a:r>
              <a:rPr lang="en-US" dirty="0"/>
              <a:t> and communication</a:t>
            </a:r>
          </a:p>
          <a:p>
            <a:endParaRPr lang="en-HK" dirty="0" smtClean="0"/>
          </a:p>
          <a:p>
            <a:endParaRPr lang="en-HK" dirty="0" smtClean="0"/>
          </a:p>
          <a:p>
            <a:pPr lvl="1"/>
            <a:endParaRPr lang="en-HK" dirty="0"/>
          </a:p>
          <a:p>
            <a:pPr marL="457200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Eligibility Criteria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557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18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Outcome evaluation 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61871741"/>
              </p:ext>
            </p:extLst>
          </p:nvPr>
        </p:nvGraphicFramePr>
        <p:xfrm>
          <a:off x="833120" y="1337949"/>
          <a:ext cx="10073640" cy="1752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734560">
                  <a:extLst>
                    <a:ext uri="{9D8B030D-6E8A-4147-A177-3AD203B41FA5}">
                      <a16:colId xmlns:a16="http://schemas.microsoft.com/office/drawing/2014/main" val="1755210126"/>
                    </a:ext>
                  </a:extLst>
                </a:gridCol>
                <a:gridCol w="2174240">
                  <a:extLst>
                    <a:ext uri="{9D8B030D-6E8A-4147-A177-3AD203B41FA5}">
                      <a16:colId xmlns:a16="http://schemas.microsoft.com/office/drawing/2014/main" val="237491214"/>
                    </a:ext>
                  </a:extLst>
                </a:gridCol>
                <a:gridCol w="1513840">
                  <a:extLst>
                    <a:ext uri="{9D8B030D-6E8A-4147-A177-3AD203B41FA5}">
                      <a16:colId xmlns:a16="http://schemas.microsoft.com/office/drawing/2014/main" val="2750793059"/>
                    </a:ext>
                  </a:extLst>
                </a:gridCol>
                <a:gridCol w="1651000">
                  <a:extLst>
                    <a:ext uri="{9D8B030D-6E8A-4147-A177-3AD203B41FA5}">
                      <a16:colId xmlns:a16="http://schemas.microsoft.com/office/drawing/2014/main" val="296479636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Cognitive battery 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SF-36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Satisfaction survey</a:t>
                      </a:r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548814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Baseline (T0)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3528402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Immediate</a:t>
                      </a:r>
                      <a:r>
                        <a:rPr lang="en-US" baseline="0" dirty="0" smtClean="0"/>
                        <a:t> post-intervention (T1)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sz="180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011314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3-month after the intervention (T2)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8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sym typeface="Wingdings" panose="05000000000000000000" pitchFamily="2" charset="2"/>
                        </a:rPr>
                        <a:t>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4841745"/>
                  </a:ext>
                </a:extLst>
              </a:tr>
            </a:tbl>
          </a:graphicData>
        </a:graphic>
      </p:graphicFrame>
      <p:sp>
        <p:nvSpPr>
          <p:cNvPr id="7" name="Content Placeholder 1"/>
          <p:cNvSpPr>
            <a:spLocks noGrp="1"/>
          </p:cNvSpPr>
          <p:nvPr>
            <p:ph sz="quarter" idx="13"/>
          </p:nvPr>
        </p:nvSpPr>
        <p:spPr>
          <a:xfrm>
            <a:off x="833120" y="3628504"/>
            <a:ext cx="10876729" cy="1600200"/>
          </a:xfrm>
        </p:spPr>
        <p:txBody>
          <a:bodyPr>
            <a:normAutofit/>
          </a:bodyPr>
          <a:lstStyle/>
          <a:p>
            <a:r>
              <a:rPr lang="en-HK" dirty="0" smtClean="0"/>
              <a:t>Focus Group Interviews</a:t>
            </a:r>
          </a:p>
          <a:p>
            <a:pPr lvl="1"/>
            <a:r>
              <a:rPr lang="en-HK" dirty="0"/>
              <a:t>30 mentees + all </a:t>
            </a:r>
            <a:r>
              <a:rPr lang="en-HK" dirty="0" smtClean="0"/>
              <a:t>mentors</a:t>
            </a:r>
          </a:p>
          <a:p>
            <a:pPr lvl="1"/>
            <a:r>
              <a:rPr lang="en-HK" dirty="0" smtClean="0"/>
              <a:t>Acceptability and usability from the participants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93336296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HK" sz="5400" dirty="0" smtClean="0"/>
              <a:t>Thank You!</a:t>
            </a:r>
            <a:endParaRPr lang="en-US" sz="5400" dirty="0"/>
          </a:p>
        </p:txBody>
      </p:sp>
      <p:sp>
        <p:nvSpPr>
          <p:cNvPr id="2" name="Rectangle 1"/>
          <p:cNvSpPr/>
          <p:nvPr/>
        </p:nvSpPr>
        <p:spPr>
          <a:xfrm>
            <a:off x="3371273" y="4084981"/>
            <a:ext cx="6096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HK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work described in this presentation is fully supported by a grant from the Food and Health </a:t>
            </a:r>
            <a:r>
              <a:rPr lang="en-US" altLang="zh-HK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Bureau of </a:t>
            </a:r>
            <a:r>
              <a:rPr lang="en-US" altLang="zh-HK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the </a:t>
            </a:r>
            <a:r>
              <a:rPr lang="en-US" altLang="zh-HK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Government of Hong </a:t>
            </a:r>
            <a:r>
              <a:rPr lang="en-US" altLang="zh-HK" dirty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Kong Special Administrative </a:t>
            </a:r>
            <a:r>
              <a:rPr lang="en-US" altLang="zh-HK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Region</a:t>
            </a:r>
          </a:p>
          <a:p>
            <a:r>
              <a:rPr lang="en-US" altLang="zh-HK" dirty="0" smtClean="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rPr>
              <a:t>[project code: 01170728]</a:t>
            </a:r>
            <a:endParaRPr lang="zh-HK" altLang="en-US" dirty="0">
              <a:solidFill>
                <a:schemeClr val="bg1"/>
              </a:solidFill>
              <a:latin typeface="Helvetica" panose="020B0604020202020204" pitchFamily="34" charset="0"/>
              <a:cs typeface="Helvetica" panose="020B0604020202020204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774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Prevalence </a:t>
            </a:r>
          </a:p>
          <a:p>
            <a:pPr lvl="1"/>
            <a:r>
              <a:rPr lang="en-US" dirty="0" smtClean="0"/>
              <a:t>Afflicting 50 million people worldwide </a:t>
            </a:r>
          </a:p>
          <a:p>
            <a:pPr lvl="1"/>
            <a:r>
              <a:rPr lang="en-US" dirty="0" smtClean="0"/>
              <a:t>9.9 million new cases each year </a:t>
            </a:r>
          </a:p>
          <a:p>
            <a:pPr lvl="1"/>
            <a:r>
              <a:rPr lang="en-US" dirty="0" smtClean="0"/>
              <a:t>Project to increase to 152 million in next 30 years</a:t>
            </a:r>
          </a:p>
          <a:p>
            <a:r>
              <a:rPr lang="en-US" dirty="0" smtClean="0"/>
              <a:t>Negative impacts </a:t>
            </a:r>
          </a:p>
          <a:p>
            <a:pPr lvl="1"/>
            <a:r>
              <a:rPr lang="en-US" dirty="0" smtClean="0"/>
              <a:t>Progressive cognitive deterioration interferes with ADL abilities </a:t>
            </a:r>
          </a:p>
          <a:p>
            <a:pPr lvl="2"/>
            <a:r>
              <a:rPr lang="en-US" dirty="0" smtClean="0"/>
              <a:t>Total costs of caring for PWD (direct medical, social and informal care) → US$818 billion worldwide → ↑US$2 trillion by 2030</a:t>
            </a:r>
          </a:p>
          <a:p>
            <a:pPr lvl="2"/>
            <a:r>
              <a:rPr lang="en-US" dirty="0"/>
              <a:t>U</a:t>
            </a:r>
            <a:r>
              <a:rPr lang="en-US" dirty="0" smtClean="0"/>
              <a:t>ndermine </a:t>
            </a:r>
            <a:r>
              <a:rPr lang="en-US" dirty="0"/>
              <a:t>social and economic development throughout the world</a:t>
            </a:r>
            <a:endParaRPr lang="en-US" dirty="0" smtClean="0"/>
          </a:p>
          <a:p>
            <a:pPr marL="457200" lvl="1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</a:t>
            </a:r>
            <a:r>
              <a:rPr lang="en-US" dirty="0" smtClean="0"/>
              <a:t>ementia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89834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Definition </a:t>
            </a:r>
          </a:p>
          <a:p>
            <a:pPr lvl="1"/>
            <a:r>
              <a:rPr lang="en-US" dirty="0" smtClean="0"/>
              <a:t>Pre-dementia stage</a:t>
            </a:r>
          </a:p>
          <a:p>
            <a:pPr lvl="1"/>
            <a:r>
              <a:rPr lang="en-US" dirty="0" smtClean="0"/>
              <a:t>Intermediate clinical state between normal age-related cognitive decline and dementia </a:t>
            </a:r>
          </a:p>
          <a:p>
            <a:pPr lvl="1"/>
            <a:r>
              <a:rPr lang="en-US" dirty="0" smtClean="0"/>
              <a:t>Not fulfilling the criteria for a dementia diagnosis </a:t>
            </a:r>
          </a:p>
          <a:p>
            <a:r>
              <a:rPr lang="en-US" dirty="0" smtClean="0"/>
              <a:t>Nature of MCI </a:t>
            </a:r>
          </a:p>
          <a:p>
            <a:pPr lvl="1"/>
            <a:r>
              <a:rPr lang="en-US" dirty="0" smtClean="0"/>
              <a:t>Rate of progression to dementia: 15 – 41% / year</a:t>
            </a:r>
          </a:p>
          <a:p>
            <a:pPr lvl="1"/>
            <a:r>
              <a:rPr lang="en-US" dirty="0" smtClean="0"/>
              <a:t>Reversible in nature 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Mild Cognitive Impairment (MCI)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98285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US" dirty="0" smtClean="0"/>
              <a:t>Pharmacological treatments </a:t>
            </a:r>
          </a:p>
          <a:p>
            <a:pPr lvl="1"/>
            <a:r>
              <a:rPr lang="en-US" dirty="0" smtClean="0"/>
              <a:t>No proven effective drugs  </a:t>
            </a:r>
          </a:p>
          <a:p>
            <a:r>
              <a:rPr lang="en-US" dirty="0" smtClean="0"/>
              <a:t>Non-pharmacological interventions </a:t>
            </a:r>
          </a:p>
          <a:p>
            <a:pPr lvl="1"/>
            <a:r>
              <a:rPr lang="en-US" dirty="0" smtClean="0"/>
              <a:t>Cognitive stimulation / training </a:t>
            </a:r>
          </a:p>
          <a:p>
            <a:pPr lvl="1"/>
            <a:r>
              <a:rPr lang="en-US" dirty="0" smtClean="0"/>
              <a:t>Social engagement </a:t>
            </a:r>
          </a:p>
          <a:p>
            <a:pPr lvl="1"/>
            <a:r>
              <a:rPr lang="en-US" dirty="0" smtClean="0"/>
              <a:t>Healthy diet </a:t>
            </a:r>
          </a:p>
          <a:p>
            <a:pPr lvl="1"/>
            <a:r>
              <a:rPr lang="en-US" dirty="0" smtClean="0"/>
              <a:t>Exercise  </a:t>
            </a:r>
          </a:p>
          <a:p>
            <a:pPr lvl="1"/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Strategies to promote cognitive function in MCI patients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18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Direct physiological effects 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Inducing angiogenesis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 N</a:t>
            </a:r>
            <a:r>
              <a:rPr lang="en-US" dirty="0" smtClean="0">
                <a:sym typeface="Wingdings" panose="05000000000000000000" pitchFamily="2" charset="2"/>
              </a:rPr>
              <a:t>eurogenesis in the  hippocampus </a:t>
            </a:r>
          </a:p>
          <a:p>
            <a:r>
              <a:rPr lang="en-US" dirty="0">
                <a:sym typeface="Wingdings" panose="05000000000000000000" pitchFamily="2" charset="2"/>
              </a:rPr>
              <a:t>Indirect effects 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 H</a:t>
            </a:r>
            <a:r>
              <a:rPr lang="en-US" dirty="0" smtClean="0">
                <a:sym typeface="Wingdings" panose="05000000000000000000" pitchFamily="2" charset="2"/>
              </a:rPr>
              <a:t>ealth </a:t>
            </a:r>
            <a:r>
              <a:rPr lang="en-US" dirty="0">
                <a:sym typeface="Wingdings" panose="05000000000000000000" pitchFamily="2" charset="2"/>
              </a:rPr>
              <a:t>conditions (stress, sleep) and </a:t>
            </a:r>
            <a:r>
              <a:rPr lang="en-US" dirty="0" smtClean="0">
                <a:sym typeface="Wingdings" panose="05000000000000000000" pitchFamily="2" charset="2"/>
              </a:rPr>
              <a:t>reducing chronic diseases </a:t>
            </a:r>
            <a:r>
              <a:rPr lang="en-US" dirty="0">
                <a:sym typeface="Wingdings" panose="05000000000000000000" pitchFamily="2" charset="2"/>
              </a:rPr>
              <a:t>that impact </a:t>
            </a:r>
            <a:r>
              <a:rPr lang="en-US" dirty="0" smtClean="0">
                <a:sym typeface="Wingdings" panose="05000000000000000000" pitchFamily="2" charset="2"/>
              </a:rPr>
              <a:t>neurocognitive functions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Cognitive functional changes 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 </a:t>
            </a:r>
            <a:r>
              <a:rPr lang="en-US" dirty="0">
                <a:sym typeface="Wingdings" panose="05000000000000000000" pitchFamily="2" charset="2"/>
              </a:rPr>
              <a:t>Attention</a:t>
            </a:r>
            <a:endParaRPr lang="en-US" dirty="0" smtClean="0">
              <a:sym typeface="Wingdings" panose="05000000000000000000" pitchFamily="2" charset="2"/>
            </a:endParaRP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 Process Speed</a:t>
            </a:r>
          </a:p>
          <a:p>
            <a:pPr lvl="1"/>
            <a:r>
              <a:rPr lang="en-US" dirty="0">
                <a:sym typeface="Wingdings" panose="05000000000000000000" pitchFamily="2" charset="2"/>
              </a:rPr>
              <a:t> </a:t>
            </a:r>
            <a:r>
              <a:rPr lang="en-HK" dirty="0" smtClean="0">
                <a:sym typeface="Wingdings" panose="05000000000000000000" pitchFamily="2" charset="2"/>
              </a:rPr>
              <a:t>Executive Function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 Memory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Empirical effects of regular exercise on cognitive functioning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9056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r>
              <a:rPr lang="en-HK" dirty="0" smtClean="0"/>
              <a:t>Motivation issue</a:t>
            </a:r>
          </a:p>
          <a:p>
            <a:pPr lvl="1"/>
            <a:r>
              <a:rPr lang="en-HK" dirty="0" smtClean="0"/>
              <a:t>Difficult to enable people with sedentary lifestyle to maintain physical activity, particularly those with cognitive decline</a:t>
            </a:r>
          </a:p>
          <a:p>
            <a:r>
              <a:rPr lang="en-HK" dirty="0" smtClean="0"/>
              <a:t>Sustainability issue</a:t>
            </a:r>
          </a:p>
          <a:p>
            <a:pPr lvl="1"/>
            <a:r>
              <a:rPr lang="en-HK" dirty="0" smtClean="0"/>
              <a:t>Stop exercise upon completion of clinical trials</a:t>
            </a:r>
          </a:p>
          <a:p>
            <a:r>
              <a:rPr lang="en-HK" dirty="0"/>
              <a:t>C</a:t>
            </a:r>
            <a:r>
              <a:rPr lang="en-HK" dirty="0" smtClean="0"/>
              <a:t>ost issue</a:t>
            </a:r>
          </a:p>
          <a:p>
            <a:pPr lvl="1"/>
            <a:r>
              <a:rPr lang="en-HK" dirty="0" smtClean="0"/>
              <a:t>High cost for professional trainers</a:t>
            </a:r>
          </a:p>
          <a:p>
            <a:pPr marL="457200" lvl="1" indent="0">
              <a:buNone/>
            </a:pPr>
            <a:endParaRPr lang="en-HK" dirty="0" smtClean="0"/>
          </a:p>
          <a:p>
            <a:pPr lvl="1"/>
            <a:endParaRPr lang="en-US" dirty="0"/>
          </a:p>
          <a:p>
            <a:endParaRPr lang="en-HK" dirty="0" smtClean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600" dirty="0" smtClean="0"/>
              <a:t>Challenges/barriers of exercise interventions </a:t>
            </a:r>
            <a:endParaRPr lang="en-US" sz="36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4936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>
          <a:xfrm>
            <a:off x="667451" y="1272159"/>
            <a:ext cx="11053495" cy="4602168"/>
          </a:xfrm>
        </p:spPr>
        <p:txBody>
          <a:bodyPr>
            <a:normAutofit fontScale="92500"/>
          </a:bodyPr>
          <a:lstStyle/>
          <a:p>
            <a:r>
              <a:rPr lang="en-HK" dirty="0" smtClean="0"/>
              <a:t>Two systematic reviews → peer mentors as effective agents </a:t>
            </a:r>
          </a:p>
          <a:p>
            <a:pPr lvl="1"/>
            <a:r>
              <a:rPr lang="en-HK" dirty="0" smtClean="0"/>
              <a:t>Motivating older adults to participate in exercise interventions </a:t>
            </a:r>
          </a:p>
          <a:p>
            <a:pPr lvl="1"/>
            <a:r>
              <a:rPr lang="en-HK" dirty="0" smtClean="0"/>
              <a:t>As effective as professionally-delivered interventions</a:t>
            </a:r>
          </a:p>
          <a:p>
            <a:pPr marL="457200" lvl="1" indent="0" algn="r">
              <a:buNone/>
            </a:pPr>
            <a:r>
              <a:rPr lang="en-HK" sz="2200" dirty="0" smtClean="0"/>
              <a:t>(Burton et al., 2017; </a:t>
            </a:r>
            <a:r>
              <a:rPr lang="en-HK" sz="2200" dirty="0" err="1" smtClean="0"/>
              <a:t>Ginis</a:t>
            </a:r>
            <a:r>
              <a:rPr lang="en-HK" sz="2200" dirty="0" smtClean="0"/>
              <a:t> et al., 2013)</a:t>
            </a:r>
            <a:endParaRPr lang="en-HK" sz="2200" dirty="0"/>
          </a:p>
          <a:p>
            <a:r>
              <a:rPr lang="en-HK" dirty="0" smtClean="0"/>
              <a:t>Maintain similar or greater level of intervention fidelity than professional trainers                                            </a:t>
            </a:r>
            <a:r>
              <a:rPr lang="en-HK" sz="2200" dirty="0" smtClean="0"/>
              <a:t>(Castro et al., 2011)</a:t>
            </a:r>
            <a:endParaRPr lang="en-HK" sz="2200" dirty="0"/>
          </a:p>
          <a:p>
            <a:r>
              <a:rPr lang="en-HK" dirty="0" smtClean="0"/>
              <a:t>Using elderly volunteers in assisting professional trainers to lead exercise for people with subjective memory complaints </a:t>
            </a:r>
          </a:p>
          <a:p>
            <a:pPr lvl="1"/>
            <a:r>
              <a:rPr lang="en-HK" dirty="0" smtClean="0"/>
              <a:t>Improved memory, attention and executive function         </a:t>
            </a:r>
            <a:r>
              <a:rPr lang="en-HK" sz="1900" dirty="0" smtClean="0"/>
              <a:t>(</a:t>
            </a:r>
            <a:r>
              <a:rPr lang="en-HK" sz="1900" dirty="0" err="1" smtClean="0"/>
              <a:t>Buman</a:t>
            </a:r>
            <a:r>
              <a:rPr lang="en-HK" sz="1900" dirty="0" smtClean="0"/>
              <a:t> et al., 2011)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Peer mentoring in exercise interventions </a:t>
            </a:r>
            <a:endParaRPr lang="en-US" sz="4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673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8</a:t>
            </a:fld>
            <a:endParaRPr lang="en-US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sz="quarter" idx="13"/>
          </p:nvPr>
        </p:nvPicPr>
        <p:blipFill rotWithShape="1">
          <a:blip r:embed="rId2"/>
          <a:srcRect l="6940" t="37428" r="8365" b="19666"/>
          <a:stretch/>
        </p:blipFill>
        <p:spPr>
          <a:xfrm>
            <a:off x="96088" y="1202464"/>
            <a:ext cx="10655039" cy="3036265"/>
          </a:xfrm>
          <a:prstGeom prst="rect">
            <a:avLst/>
          </a:prstGeom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Use of ICT in health promotion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3"/>
          <a:srcRect l="8401" t="22047" r="15283" b="16480"/>
          <a:stretch/>
        </p:blipFill>
        <p:spPr>
          <a:xfrm>
            <a:off x="5211136" y="3202543"/>
            <a:ext cx="6798927" cy="30805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37068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sz="quarter" idx="13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dirty="0" smtClean="0">
                <a:sym typeface="Wingdings" panose="05000000000000000000" pitchFamily="2" charset="2"/>
              </a:rPr>
              <a:t> popularity for promoting exercise among general older adults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Online fitness program developed by the Government </a:t>
            </a:r>
            <a:endParaRPr lang="en-US" dirty="0">
              <a:sym typeface="Wingdings" panose="05000000000000000000" pitchFamily="2" charset="2"/>
            </a:endParaRPr>
          </a:p>
          <a:p>
            <a:pPr lvl="1"/>
            <a:r>
              <a:rPr lang="en-US" dirty="0">
                <a:sym typeface="Wingdings" panose="05000000000000000000" pitchFamily="2" charset="2"/>
              </a:rPr>
              <a:t>V</a:t>
            </a:r>
            <a:r>
              <a:rPr lang="en-US" dirty="0" smtClean="0">
                <a:sym typeface="Wingdings" panose="05000000000000000000" pitchFamily="2" charset="2"/>
              </a:rPr>
              <a:t>irtual exercise class by the Hong Kong Society for the </a:t>
            </a:r>
            <a:r>
              <a:rPr lang="en-US" dirty="0" smtClean="0">
                <a:sym typeface="Wingdings" panose="05000000000000000000" pitchFamily="2" charset="2"/>
              </a:rPr>
              <a:t>Aged</a:t>
            </a:r>
          </a:p>
          <a:p>
            <a:pPr marL="457200" lvl="1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Smartphone </a:t>
            </a:r>
            <a:r>
              <a:rPr lang="en-US" dirty="0" smtClean="0">
                <a:sym typeface="Wingdings" panose="05000000000000000000" pitchFamily="2" charset="2"/>
              </a:rPr>
              <a:t>ownership rate in HK</a:t>
            </a:r>
          </a:p>
          <a:p>
            <a:pPr lvl="1"/>
            <a:r>
              <a:rPr lang="en-US" dirty="0" smtClean="0">
                <a:sym typeface="Wingdings" panose="05000000000000000000" pitchFamily="2" charset="2"/>
              </a:rPr>
              <a:t>&gt;50% aged 60 years or above own a </a:t>
            </a:r>
            <a:r>
              <a:rPr lang="en-US" dirty="0" smtClean="0">
                <a:sym typeface="Wingdings" panose="05000000000000000000" pitchFamily="2" charset="2"/>
              </a:rPr>
              <a:t>smartphone</a:t>
            </a:r>
          </a:p>
          <a:p>
            <a:pPr marL="457200" lvl="1" indent="0">
              <a:buNone/>
            </a:pPr>
            <a:endParaRPr lang="en-US" dirty="0" smtClean="0">
              <a:sym typeface="Wingdings" panose="05000000000000000000" pitchFamily="2" charset="2"/>
            </a:endParaRPr>
          </a:p>
          <a:p>
            <a:r>
              <a:rPr lang="en-US" dirty="0" smtClean="0">
                <a:sym typeface="Wingdings" panose="05000000000000000000" pitchFamily="2" charset="2"/>
              </a:rPr>
              <a:t>Persons with MCI </a:t>
            </a:r>
            <a:r>
              <a:rPr lang="en-US" dirty="0" smtClean="0">
                <a:sym typeface="Wingdings" panose="05000000000000000000" pitchFamily="2" charset="2"/>
              </a:rPr>
              <a:t>can manage using smartphone independently, but take longer time to perform the tasks, less efficient and make more errors than before </a:t>
            </a:r>
          </a:p>
          <a:p>
            <a:r>
              <a:rPr lang="en-US" dirty="0" smtClean="0">
                <a:sym typeface="Wingdings" panose="05000000000000000000" pitchFamily="2" charset="2"/>
              </a:rPr>
              <a:t>Persons with MCI share the widespread experience of living in a growing and increasingly complex technological landscape   </a:t>
            </a:r>
            <a:r>
              <a:rPr lang="en-US" dirty="0" smtClean="0">
                <a:sym typeface="Wingdings" panose="05000000000000000000" pitchFamily="2" charset="2"/>
              </a:rPr>
              <a:t> </a:t>
            </a:r>
            <a:endParaRPr lang="en-US" dirty="0">
              <a:sym typeface="Wingdings" panose="05000000000000000000" pitchFamily="2" charset="2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Use of ICT in </a:t>
            </a:r>
            <a:r>
              <a:rPr lang="en-US" dirty="0" smtClean="0"/>
              <a:t>older population 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5A14D7-5929-4FDD-8FA6-69482CF948CC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7161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6015</TotalTime>
  <Words>948</Words>
  <Application>Microsoft Office PowerPoint</Application>
  <PresentationFormat>Widescreen</PresentationFormat>
  <Paragraphs>196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9" baseType="lpstr">
      <vt:lpstr>Arial Unicode MS</vt:lpstr>
      <vt:lpstr>微軟正黑體</vt:lpstr>
      <vt:lpstr>新細明體</vt:lpstr>
      <vt:lpstr>Arial</vt:lpstr>
      <vt:lpstr>Calibri</vt:lpstr>
      <vt:lpstr>Calibri Light</vt:lpstr>
      <vt:lpstr>Helvetica</vt:lpstr>
      <vt:lpstr>Times New Roman</vt:lpstr>
      <vt:lpstr>Wingdings</vt:lpstr>
      <vt:lpstr>Office Theme</vt:lpstr>
      <vt:lpstr> Promoting brain health in mild cognitive impairment with the assistance of a mobile application: Brain Vitality Enhancement (BRAVE) program </vt:lpstr>
      <vt:lpstr>Dementia </vt:lpstr>
      <vt:lpstr>Mild Cognitive Impairment (MCI)</vt:lpstr>
      <vt:lpstr>Strategies to promote cognitive function in MCI patients </vt:lpstr>
      <vt:lpstr>Empirical effects of regular exercise on cognitive functioning </vt:lpstr>
      <vt:lpstr>Challenges/barriers of exercise interventions </vt:lpstr>
      <vt:lpstr>Peer mentoring in exercise interventions </vt:lpstr>
      <vt:lpstr>Use of ICT in health promotion </vt:lpstr>
      <vt:lpstr>Use of ICT in older population  </vt:lpstr>
      <vt:lpstr>Study objectives</vt:lpstr>
      <vt:lpstr>The BRAVE program</vt:lpstr>
      <vt:lpstr>Intervention- Phase 1</vt:lpstr>
      <vt:lpstr>Intervention- Phase 2 </vt:lpstr>
      <vt:lpstr>Design of the Mobile apps </vt:lpstr>
      <vt:lpstr>Content of the mobile apps  </vt:lpstr>
      <vt:lpstr>Pilot testing </vt:lpstr>
      <vt:lpstr>Eligibility Criteria</vt:lpstr>
      <vt:lpstr>Outcome evaluation </vt:lpstr>
      <vt:lpstr>Thank You!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Promoting brain health in people with suboptimal cognitive function with the assistance of a mobile application</dc:title>
  <dc:creator>Ryan Wong (NUR)</dc:creator>
  <cp:lastModifiedBy>Polly Li (NUR)</cp:lastModifiedBy>
  <cp:revision>140</cp:revision>
  <cp:lastPrinted>2018-11-28T02:41:19Z</cp:lastPrinted>
  <dcterms:created xsi:type="dcterms:W3CDTF">2018-10-08T07:07:54Z</dcterms:created>
  <dcterms:modified xsi:type="dcterms:W3CDTF">2018-11-28T06:46:19Z</dcterms:modified>
</cp:coreProperties>
</file>